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43" r:id="rId4"/>
    <p:sldId id="265" r:id="rId5"/>
    <p:sldId id="257" r:id="rId6"/>
    <p:sldId id="259" r:id="rId7"/>
    <p:sldId id="260" r:id="rId8"/>
    <p:sldId id="290" r:id="rId9"/>
    <p:sldId id="295" r:id="rId10"/>
    <p:sldId id="293" r:id="rId11"/>
    <p:sldId id="318" r:id="rId12"/>
    <p:sldId id="319" r:id="rId13"/>
    <p:sldId id="292" r:id="rId14"/>
    <p:sldId id="294" r:id="rId15"/>
    <p:sldId id="296" r:id="rId16"/>
    <p:sldId id="297" r:id="rId17"/>
    <p:sldId id="320" r:id="rId18"/>
    <p:sldId id="321" r:id="rId19"/>
    <p:sldId id="298" r:id="rId20"/>
    <p:sldId id="322" r:id="rId21"/>
    <p:sldId id="299" r:id="rId22"/>
    <p:sldId id="304" r:id="rId23"/>
    <p:sldId id="323" r:id="rId24"/>
    <p:sldId id="301" r:id="rId25"/>
    <p:sldId id="302" r:id="rId26"/>
    <p:sldId id="303" r:id="rId27"/>
    <p:sldId id="305" r:id="rId28"/>
    <p:sldId id="306" r:id="rId29"/>
    <p:sldId id="307" r:id="rId30"/>
    <p:sldId id="308" r:id="rId31"/>
    <p:sldId id="309" r:id="rId32"/>
    <p:sldId id="310" r:id="rId33"/>
    <p:sldId id="311" r:id="rId34"/>
    <p:sldId id="312" r:id="rId35"/>
    <p:sldId id="289" r:id="rId36"/>
  </p:sldIdLst>
  <p:sldSz cx="1218946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E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700" y="1122363"/>
            <a:ext cx="9142200" cy="2387600"/>
          </a:xfrm>
        </p:spPr>
        <p:txBody>
          <a:bodyPr anchor="b"/>
          <a:lstStyle>
            <a:lvl1pPr algn="ctr">
              <a:defRPr sz="45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3700" y="3602038"/>
            <a:ext cx="91422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460" y="274638"/>
            <a:ext cx="274266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80" y="274638"/>
            <a:ext cx="8068984"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23490" y="-1270"/>
            <a:ext cx="12222614" cy="9620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 name="Title 1"/>
          <p:cNvSpPr>
            <a:spLocks noGrp="1"/>
          </p:cNvSpPr>
          <p:nvPr>
            <p:ph type="title"/>
          </p:nvPr>
        </p:nvSpPr>
        <p:spPr>
          <a:xfrm>
            <a:off x="609480" y="274955"/>
            <a:ext cx="10970640" cy="667385"/>
          </a:xfrm>
        </p:spPr>
        <p:txBody>
          <a:bodyPr/>
          <a:lstStyle>
            <a:lvl1pPr>
              <a:defRPr sz="3000"/>
            </a:lvl1pPr>
          </a:lstStyle>
          <a:p>
            <a:r>
              <a:rPr lang="en-US" smtClean="0"/>
              <a:t>Click to edit Master title style</a:t>
            </a:r>
            <a:endParaRPr lang="en-US"/>
          </a:p>
        </p:txBody>
      </p:sp>
      <p:sp>
        <p:nvSpPr>
          <p:cNvPr id="3" name="Content Placeholder 2"/>
          <p:cNvSpPr>
            <a:spLocks noGrp="1"/>
          </p:cNvSpPr>
          <p:nvPr>
            <p:ph idx="1"/>
          </p:nvPr>
        </p:nvSpPr>
        <p:spPr>
          <a:xfrm>
            <a:off x="609480" y="1152525"/>
            <a:ext cx="10970640" cy="4973955"/>
          </a:xfrm>
        </p:spPr>
        <p:txBody>
          <a:bodyPr/>
          <a:lstStyle>
            <a:lvl1pPr>
              <a:defRPr sz="2000"/>
            </a:lvl1pPr>
            <a:lvl3pPr>
              <a:defRPr sz="1600"/>
            </a:lvl3pPr>
            <a:lvl4pPr>
              <a:defRPr sz="1400"/>
            </a:lvl4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87" y="1709738"/>
            <a:ext cx="1051353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687" y="4589463"/>
            <a:ext cx="1051353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80" y="1600200"/>
            <a:ext cx="537561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4506" y="1600200"/>
            <a:ext cx="537561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23" y="365125"/>
            <a:ext cx="1051353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623" y="1681163"/>
            <a:ext cx="5156772"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623" y="2505075"/>
            <a:ext cx="5156772"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0985" y="1681163"/>
            <a:ext cx="518216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0985" y="2505075"/>
            <a:ext cx="518216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23" y="457200"/>
            <a:ext cx="3931463"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2168" y="987425"/>
            <a:ext cx="6170985"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623" y="2057400"/>
            <a:ext cx="3931463"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23" y="457200"/>
            <a:ext cx="3931463"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2168" y="987425"/>
            <a:ext cx="6170985"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623" y="2057400"/>
            <a:ext cx="3931463"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480" y="274955"/>
            <a:ext cx="10970640" cy="6858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480" y="1266825"/>
            <a:ext cx="10970640" cy="4859655"/>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480" y="6245225"/>
            <a:ext cx="284424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4780" y="6245225"/>
            <a:ext cx="386004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5880" y="6245225"/>
            <a:ext cx="284424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1" fontAlgn="base" latinLnBrk="0" hangingPunct="1">
        <a:lnSpc>
          <a:spcPct val="100000"/>
        </a:lnSpc>
        <a:spcBef>
          <a:spcPct val="0"/>
        </a:spcBef>
        <a:spcAft>
          <a:spcPct val="0"/>
        </a:spcAft>
        <a:buNone/>
        <a:defRPr sz="3000" b="0" i="0" u="none" kern="1200" baseline="0">
          <a:solidFill>
            <a:schemeClr val="bg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4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hyperlink" Target="https://speakerdeck.com/superpikar/inskcape-workshop-2017-pertemuan-3" TargetMode="External"/><Relationship Id="rId1" Type="http://schemas.openxmlformats.org/officeDocument/2006/relationships/hyperlink" Target="https://github.com/superpikar/inkscape-workshop-2017"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fedoraproject.org/wiki/How_to_set_CMYK_color_on_a_design_for_printing"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ribbble.com/shots/3963825-Hotel-App" TargetMode="Externa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ribbble.com/siegemedia" TargetMode="External"/><Relationship Id="rId2" Type="http://schemas.openxmlformats.org/officeDocument/2006/relationships/image" Target="../media/image54.png"/><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hyperlink" Target="https://dribbble.com/artbart" TargetMode="Externa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hyperlink" Target="https://dribbble.com/ozant" TargetMode="Externa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hyperlink" Target="https://ndop.deviantart.com/gallery/" TargetMode="Externa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hyperlink" Target="https://dribbble.com/vadimcarazan" TargetMode="External"/></Relationships>
</file>

<file path=ppt/slides/_rels/slide34.xml.rels><?xml version="1.0" encoding="UTF-8" standalone="yes"?>
<Relationships xmlns="http://schemas.openxmlformats.org/package/2006/relationships"><Relationship Id="rId9" Type="http://schemas.openxmlformats.org/officeDocument/2006/relationships/hyperlink" Target="https://poesinkje.blogspot.kr/2016/05/cara-setting-cmyk-desain-inkscape-untuk.html" TargetMode="External"/><Relationship Id="rId8" Type="http://schemas.openxmlformats.org/officeDocument/2006/relationships/hyperlink" Target="https://ismailtaufiq.wordpress.com/2014/05/25/warna-redup-hasil-cetak-file-inkscape/" TargetMode="External"/><Relationship Id="rId7" Type="http://schemas.openxmlformats.org/officeDocument/2006/relationships/hyperlink" Target="https://kelaskita.com/adi-cahyadi-16/kelas/inkscape-indonesia/" TargetMode="External"/><Relationship Id="rId6" Type="http://schemas.openxmlformats.org/officeDocument/2006/relationships/hyperlink" Target="http://fedoraproject.org/wiki/How_to_set_CMYK_color_on_a_design_for_printing" TargetMode="External"/><Relationship Id="rId5" Type="http://schemas.openxmlformats.org/officeDocument/2006/relationships/hyperlink" Target="http://www.lagom.nl/lcd-test/" TargetMode="External"/><Relationship Id="rId4" Type="http://schemas.openxmlformats.org/officeDocument/2006/relationships/hyperlink" Target="http://wiki.inkscape.org/wiki/index.php/Color_management" TargetMode="External"/><Relationship Id="rId3" Type="http://schemas.openxmlformats.org/officeDocument/2006/relationships/hyperlink" Target="https://logosbynick.com/designing-print-ready-business-cards-in-inkscape/" TargetMode="External"/><Relationship Id="rId2" Type="http://schemas.openxmlformats.org/officeDocument/2006/relationships/hyperlink" Target="http://www.klaasnotfound.com/2016/06/05/creating-cmyk-prepress-pdfs-with-inkscape-and-scribus/" TargetMode="External"/><Relationship Id="rId14" Type="http://schemas.openxmlformats.org/officeDocument/2006/relationships/slideLayout" Target="../slideLayouts/slideLayout2.xml"/><Relationship Id="rId13" Type="http://schemas.openxmlformats.org/officeDocument/2006/relationships/hyperlink" Target="http://www.fastprint.co.uk/blog/cmyk-vs-rgb-printing-what-is-the-difference-when-designing.html" TargetMode="External"/><Relationship Id="rId12" Type="http://schemas.openxmlformats.org/officeDocument/2006/relationships/hyperlink" Target="https://www.sumydesigns.com/2016/12/08/rgb-vs-cmyk-colors-web-vs-print/#" TargetMode="External"/><Relationship Id="rId11" Type="http://schemas.openxmlformats.org/officeDocument/2006/relationships/hyperlink" Target="https://99designs.com/blog/tips/correct-file-formats-rgb-and-cmyk/" TargetMode="External"/><Relationship Id="rId10" Type="http://schemas.openxmlformats.org/officeDocument/2006/relationships/hyperlink" Target="https://graphicdesign.stackexchange.com/questions/56480/exporting-from-indesign-for-print-pdf-jpeg-or-png" TargetMode="External"/><Relationship Id="rId1" Type="http://schemas.openxmlformats.org/officeDocument/2006/relationships/hyperlink" Target="https://graphicdesign.stackexchange.com/questions/60200/inkscape-svg-&#226;&#134;&#146;-print-ready-eps-pdf-workflow" TargetMode="Externa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hyperlink" Target="http://pikarlabs.com" TargetMode="Externa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hyperlink" Target="http://www.lagom.nl/lcd-te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700" y="3354720"/>
            <a:ext cx="9142200" cy="853907"/>
          </a:xfrm>
        </p:spPr>
        <p:txBody>
          <a:bodyPr/>
          <a:lstStyle/>
          <a:p>
            <a:r>
              <a:rPr lang="en-US" dirty="0"/>
              <a:t>Workshop #3 Inkscape 2017</a:t>
            </a:r>
            <a:endParaRPr lang="en-US" dirty="0"/>
          </a:p>
        </p:txBody>
      </p:sp>
      <p:sp>
        <p:nvSpPr>
          <p:cNvPr id="3" name="Subtitle 2"/>
          <p:cNvSpPr>
            <a:spLocks noGrp="1"/>
          </p:cNvSpPr>
          <p:nvPr>
            <p:ph type="subTitle" idx="1"/>
          </p:nvPr>
        </p:nvSpPr>
        <p:spPr>
          <a:xfrm>
            <a:off x="1523700" y="4300683"/>
            <a:ext cx="9142200" cy="521867"/>
          </a:xfrm>
        </p:spPr>
        <p:txBody>
          <a:bodyPr/>
          <a:lstStyle/>
          <a:p>
            <a:r>
              <a:rPr lang="en-US"/>
              <a:t>Masjid Al Falah, Yeongdeungpo Seoul</a:t>
            </a:r>
            <a:endParaRPr lang="en-US"/>
          </a:p>
          <a:p>
            <a:endParaRPr lang="en-US"/>
          </a:p>
          <a:p>
            <a:endParaRPr lang="en-US"/>
          </a:p>
          <a:p>
            <a:endParaRPr lang="en-US"/>
          </a:p>
          <a:p>
            <a:r>
              <a:rPr lang="en-US"/>
              <a:t>download materinya di </a:t>
            </a:r>
            <a:endParaRPr lang="en-US"/>
          </a:p>
          <a:p>
            <a:r>
              <a:rPr lang="en-US">
                <a:hlinkClick r:id="rId1" action="ppaction://hlinkfile"/>
              </a:rPr>
              <a:t>https://github.com/superpikar/inkscape-workshop-2017</a:t>
            </a:r>
            <a:endParaRPr lang="en-US">
              <a:hlinkClick r:id="rId1" action="ppaction://hlinkfile"/>
            </a:endParaRPr>
          </a:p>
          <a:p>
            <a:r>
              <a:rPr lang="en-US">
                <a:hlinkClick r:id="rId2" action="ppaction://hlinkfile"/>
              </a:rPr>
              <a:t>https://speakerdeck.com/superpikar/inskcape-workshop-2017-pertemuan-3</a:t>
            </a:r>
            <a:endParaRPr lang="en-US"/>
          </a:p>
        </p:txBody>
      </p:sp>
      <p:sp>
        <p:nvSpPr>
          <p:cNvPr id="4" name="Subtitle 2"/>
          <p:cNvSpPr>
            <a:spLocks noGrp="1"/>
          </p:cNvSpPr>
          <p:nvPr/>
        </p:nvSpPr>
        <p:spPr>
          <a:xfrm>
            <a:off x="4713312" y="5065708"/>
            <a:ext cx="2753453" cy="445047"/>
          </a:xfrm>
          <a:prstGeom prst="rect">
            <a:avLst/>
          </a:prstGeom>
          <a:solidFill>
            <a:srgbClr val="00B050"/>
          </a:solidFill>
          <a:ln w="9525">
            <a:noFill/>
          </a:ln>
        </p:spPr>
        <p:txBody>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r>
              <a:rPr lang="en-US">
                <a:solidFill>
                  <a:schemeClr val="bg1"/>
                </a:solidFill>
              </a:rPr>
              <a:t>oleh : @superpikar</a:t>
            </a:r>
            <a:endParaRPr lang="en-US">
              <a:solidFill>
                <a:schemeClr val="bg1"/>
              </a:solidFill>
            </a:endParaRPr>
          </a:p>
        </p:txBody>
      </p:sp>
      <p:sp>
        <p:nvSpPr>
          <p:cNvPr id="6" name="Right Triangle 5"/>
          <p:cNvSpPr/>
          <p:nvPr/>
        </p:nvSpPr>
        <p:spPr>
          <a:xfrm rot="10800000">
            <a:off x="9789773" y="-3769"/>
            <a:ext cx="2399828" cy="2399828"/>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Text Box 6"/>
          <p:cNvSpPr txBox="1"/>
          <p:nvPr/>
        </p:nvSpPr>
        <p:spPr>
          <a:xfrm>
            <a:off x="11103964" y="327001"/>
            <a:ext cx="803910" cy="768350"/>
          </a:xfrm>
          <a:prstGeom prst="rect">
            <a:avLst/>
          </a:prstGeom>
          <a:noFill/>
        </p:spPr>
        <p:txBody>
          <a:bodyPr wrap="none" rtlCol="0">
            <a:spAutoFit/>
          </a:bodyPr>
          <a:p>
            <a:r>
              <a:rPr lang="en-US" altLang="en-GB" sz="4400">
                <a:solidFill>
                  <a:schemeClr val="bg1"/>
                </a:solidFill>
              </a:rPr>
              <a:t>#</a:t>
            </a:r>
            <a:r>
              <a:rPr lang="en-US" altLang="en-GB" sz="4400" b="1">
                <a:solidFill>
                  <a:schemeClr val="bg1"/>
                </a:solidFill>
              </a:rPr>
              <a:t>3</a:t>
            </a:r>
            <a:endParaRPr lang="en-US" altLang="en-GB" sz="4400" b="1">
              <a:solidFill>
                <a:schemeClr val="bg1"/>
              </a:solidFill>
            </a:endParaRPr>
          </a:p>
        </p:txBody>
      </p:sp>
      <p:pic>
        <p:nvPicPr>
          <p:cNvPr id="8" name="Picture 7" descr="inkscape-logo"/>
          <p:cNvPicPr>
            <a:picLocks noChangeAspect="1"/>
          </p:cNvPicPr>
          <p:nvPr/>
        </p:nvPicPr>
        <p:blipFill>
          <a:blip r:embed="rId3"/>
          <a:stretch>
            <a:fillRect/>
          </a:stretch>
        </p:blipFill>
        <p:spPr>
          <a:xfrm>
            <a:off x="5035829" y="1095199"/>
            <a:ext cx="2107785" cy="21077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RGB vs CMYK</a:t>
            </a:r>
            <a:endParaRPr lang="en-US" altLang="en-GB"/>
          </a:p>
        </p:txBody>
      </p:sp>
      <p:sp>
        <p:nvSpPr>
          <p:cNvPr id="3" name="Content Placeholder 2"/>
          <p:cNvSpPr>
            <a:spLocks noGrp="1"/>
          </p:cNvSpPr>
          <p:nvPr>
            <p:ph idx="1"/>
          </p:nvPr>
        </p:nvSpPr>
        <p:spPr>
          <a:xfrm>
            <a:off x="609480" y="1152973"/>
            <a:ext cx="8034343" cy="4972976"/>
          </a:xfrm>
        </p:spPr>
        <p:txBody>
          <a:bodyPr/>
          <a:p>
            <a:r>
              <a:rPr lang="en-US" altLang="en-GB"/>
              <a:t>RGB</a:t>
            </a:r>
            <a:br>
              <a:rPr lang="en-US" altLang="en-GB"/>
            </a:br>
            <a:r>
              <a:rPr lang="en-US" altLang="en-GB"/>
              <a:t>Model warna yang menggunakan kombinasi Red, Green, Blue. Biasa digunakan pada display elektronik (monitor, screen HP)</a:t>
            </a:r>
            <a:r>
              <a:rPr lang="en-US" baseline="30000">
                <a:sym typeface="+mn-ea"/>
              </a:rPr>
              <a:t>[11][12]</a:t>
            </a:r>
            <a:r>
              <a:rPr lang="en-US">
                <a:sym typeface="+mn-ea"/>
              </a:rPr>
              <a:t> </a:t>
            </a:r>
            <a:r>
              <a:rPr lang="en-US" altLang="en-GB"/>
              <a:t>.</a:t>
            </a:r>
            <a:br>
              <a:rPr lang="en-US" altLang="en-GB"/>
            </a:br>
            <a:r>
              <a:rPr lang="en-US" altLang="en-GB"/>
              <a:t>RGB digunakan untuk mendesain : </a:t>
            </a:r>
            <a:br>
              <a:rPr lang="en-US" altLang="en-GB"/>
            </a:br>
            <a:r>
              <a:rPr lang="en-US" altLang="en-GB"/>
              <a:t>- user interface</a:t>
            </a:r>
            <a:br>
              <a:rPr lang="en-US" altLang="en-GB"/>
            </a:br>
            <a:r>
              <a:rPr lang="en-US" altLang="en-GB"/>
              <a:t>- website</a:t>
            </a:r>
            <a:br>
              <a:rPr lang="en-US" altLang="en-GB"/>
            </a:br>
            <a:r>
              <a:rPr lang="en-US" altLang="en-GB"/>
              <a:t>- icons</a:t>
            </a:r>
            <a:br>
              <a:rPr lang="en-US" altLang="en-GB"/>
            </a:br>
            <a:endParaRPr lang="en-US" altLang="en-GB"/>
          </a:p>
          <a:p>
            <a:r>
              <a:rPr lang="en-US" altLang="en-GB"/>
              <a:t>CMYK</a:t>
            </a:r>
            <a:br>
              <a:rPr lang="en-US" altLang="en-GB"/>
            </a:br>
            <a:r>
              <a:rPr lang="en-US" altLang="en-GB">
                <a:sym typeface="+mn-ea"/>
              </a:rPr>
              <a:t>Model warna yang menggunakan kombinasi Cyan, Magenta, Yellow, blacK. Biasa digunakan pada media non-elektronik/cetak </a:t>
            </a:r>
            <a:r>
              <a:rPr lang="en-US" baseline="30000">
                <a:sym typeface="+mn-ea"/>
              </a:rPr>
              <a:t>[11][12]</a:t>
            </a:r>
            <a:r>
              <a:rPr lang="en-US">
                <a:sym typeface="+mn-ea"/>
              </a:rPr>
              <a:t> </a:t>
            </a:r>
            <a:r>
              <a:rPr lang="en-US" altLang="en-GB">
                <a:sym typeface="+mn-ea"/>
              </a:rPr>
              <a:t>.</a:t>
            </a:r>
            <a:br>
              <a:rPr lang="en-US" altLang="en-GB">
                <a:sym typeface="+mn-ea"/>
              </a:rPr>
            </a:br>
            <a:r>
              <a:rPr lang="en-US" altLang="en-GB">
                <a:sym typeface="+mn-ea"/>
              </a:rPr>
              <a:t>CMYK digunakan untuk mendesain hal-hal yang nantinya dicetak: </a:t>
            </a:r>
            <a:br>
              <a:rPr lang="en-US" altLang="en-GB">
                <a:sym typeface="+mn-ea"/>
              </a:rPr>
            </a:br>
            <a:r>
              <a:rPr lang="en-US" altLang="en-GB">
                <a:sym typeface="+mn-ea"/>
              </a:rPr>
              <a:t>- kartu nama </a:t>
            </a:r>
            <a:br>
              <a:rPr lang="en-US" altLang="en-GB">
                <a:sym typeface="+mn-ea"/>
              </a:rPr>
            </a:br>
            <a:r>
              <a:rPr lang="en-US" altLang="en-GB">
                <a:sym typeface="+mn-ea"/>
              </a:rPr>
              <a:t>- brosur</a:t>
            </a:r>
            <a:br>
              <a:rPr lang="en-US" altLang="en-GB">
                <a:sym typeface="+mn-ea"/>
              </a:rPr>
            </a:br>
            <a:r>
              <a:rPr lang="en-US" altLang="en-GB">
                <a:sym typeface="+mn-ea"/>
              </a:rPr>
              <a:t>- banner, spanduk</a:t>
            </a:r>
            <a:br>
              <a:rPr lang="en-US" altLang="en-GB">
                <a:sym typeface="+mn-ea"/>
              </a:rPr>
            </a:br>
            <a:endParaRPr lang="en-US" altLang="en-GB"/>
          </a:p>
        </p:txBody>
      </p:sp>
      <p:pic>
        <p:nvPicPr>
          <p:cNvPr id="4" name="Picture 3"/>
          <p:cNvPicPr>
            <a:picLocks noChangeAspect="1"/>
          </p:cNvPicPr>
          <p:nvPr/>
        </p:nvPicPr>
        <p:blipFill>
          <a:blip r:embed="rId1"/>
          <a:stretch>
            <a:fillRect/>
          </a:stretch>
        </p:blipFill>
        <p:spPr>
          <a:xfrm>
            <a:off x="8691439" y="1444381"/>
            <a:ext cx="2178256" cy="2280471"/>
          </a:xfrm>
          <a:prstGeom prst="rect">
            <a:avLst/>
          </a:prstGeom>
        </p:spPr>
      </p:pic>
      <p:pic>
        <p:nvPicPr>
          <p:cNvPr id="5" name="Picture 4"/>
          <p:cNvPicPr>
            <a:picLocks noChangeAspect="1"/>
          </p:cNvPicPr>
          <p:nvPr/>
        </p:nvPicPr>
        <p:blipFill>
          <a:blip r:embed="rId2"/>
          <a:stretch>
            <a:fillRect/>
          </a:stretch>
        </p:blipFill>
        <p:spPr>
          <a:xfrm>
            <a:off x="8723817" y="4190850"/>
            <a:ext cx="2145878" cy="22519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RGB vs CMYK</a:t>
            </a:r>
            <a:endParaRPr lang="en-US" altLang="en-GB"/>
          </a:p>
        </p:txBody>
      </p:sp>
      <p:pic>
        <p:nvPicPr>
          <p:cNvPr id="4" name="Content Placeholder 3"/>
          <p:cNvPicPr>
            <a:picLocks noChangeAspect="1"/>
          </p:cNvPicPr>
          <p:nvPr>
            <p:ph idx="1"/>
          </p:nvPr>
        </p:nvPicPr>
        <p:blipFill>
          <a:blip r:embed="rId1"/>
          <a:stretch>
            <a:fillRect/>
          </a:stretch>
        </p:blipFill>
        <p:spPr>
          <a:xfrm>
            <a:off x="508535" y="2260830"/>
            <a:ext cx="4513961" cy="2885507"/>
          </a:xfrm>
          <a:prstGeom prst="rect">
            <a:avLst/>
          </a:prstGeom>
        </p:spPr>
      </p:pic>
      <p:sp>
        <p:nvSpPr>
          <p:cNvPr id="5" name="Text Box 4"/>
          <p:cNvSpPr txBox="1"/>
          <p:nvPr/>
        </p:nvSpPr>
        <p:spPr>
          <a:xfrm>
            <a:off x="867874" y="5146337"/>
            <a:ext cx="3832860" cy="337185"/>
          </a:xfrm>
          <a:prstGeom prst="rect">
            <a:avLst/>
          </a:prstGeom>
          <a:noFill/>
        </p:spPr>
        <p:txBody>
          <a:bodyPr wrap="none" rtlCol="0" anchor="t">
            <a:spAutoFit/>
          </a:bodyPr>
          <a:p>
            <a:r>
              <a:rPr lang="en-US" altLang="en-GB" sz="1600">
                <a:sym typeface="+mn-ea"/>
              </a:rPr>
              <a:t>Desain RGB ketika dicetak ke CMYK </a:t>
            </a:r>
            <a:r>
              <a:rPr lang="en-US" sz="1600" baseline="30000">
                <a:sym typeface="+mn-ea"/>
              </a:rPr>
              <a:t>[11]</a:t>
            </a:r>
            <a:r>
              <a:rPr lang="en-US" sz="1600">
                <a:sym typeface="+mn-ea"/>
              </a:rPr>
              <a:t> </a:t>
            </a:r>
            <a:endParaRPr lang="en-US" altLang="en-US" sz="1600">
              <a:sym typeface="+mn-ea"/>
            </a:endParaRPr>
          </a:p>
        </p:txBody>
      </p:sp>
      <p:pic>
        <p:nvPicPr>
          <p:cNvPr id="6" name="Picture 5"/>
          <p:cNvPicPr>
            <a:picLocks noChangeAspect="1"/>
          </p:cNvPicPr>
          <p:nvPr/>
        </p:nvPicPr>
        <p:blipFill>
          <a:blip r:embed="rId2"/>
          <a:stretch>
            <a:fillRect/>
          </a:stretch>
        </p:blipFill>
        <p:spPr>
          <a:xfrm>
            <a:off x="5604677" y="2370663"/>
            <a:ext cx="5713240" cy="2665840"/>
          </a:xfrm>
          <a:prstGeom prst="rect">
            <a:avLst/>
          </a:prstGeom>
        </p:spPr>
      </p:pic>
      <p:sp>
        <p:nvSpPr>
          <p:cNvPr id="7" name="Text Box 6"/>
          <p:cNvSpPr txBox="1"/>
          <p:nvPr/>
        </p:nvSpPr>
        <p:spPr>
          <a:xfrm>
            <a:off x="6348115" y="5146337"/>
            <a:ext cx="3848100" cy="337185"/>
          </a:xfrm>
          <a:prstGeom prst="rect">
            <a:avLst/>
          </a:prstGeom>
          <a:noFill/>
        </p:spPr>
        <p:txBody>
          <a:bodyPr wrap="none" rtlCol="0" anchor="t">
            <a:spAutoFit/>
          </a:bodyPr>
          <a:p>
            <a:r>
              <a:rPr lang="en-US" altLang="en-GB" sz="1600">
                <a:sym typeface="+mn-ea"/>
              </a:rPr>
              <a:t>Desain RGB ketika dicetak ke CMYK </a:t>
            </a:r>
            <a:r>
              <a:rPr lang="en-US" sz="1600" baseline="30000">
                <a:sym typeface="+mn-ea"/>
              </a:rPr>
              <a:t>[13]</a:t>
            </a:r>
            <a:r>
              <a:rPr lang="en-US" sz="1600">
                <a:sym typeface="+mn-ea"/>
              </a:rPr>
              <a:t> </a:t>
            </a:r>
            <a:endParaRPr lang="en-US" altLang="en-US" sz="16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Inkscape untuk percetakan</a:t>
            </a:r>
            <a:endParaRPr lang="en-US"/>
          </a:p>
        </p:txBody>
      </p:sp>
      <p:sp>
        <p:nvSpPr>
          <p:cNvPr id="3" name="Content Placeholder 2"/>
          <p:cNvSpPr>
            <a:spLocks noGrp="1"/>
          </p:cNvSpPr>
          <p:nvPr>
            <p:ph idx="1"/>
          </p:nvPr>
        </p:nvSpPr>
        <p:spPr>
          <a:xfrm>
            <a:off x="609480" y="1152973"/>
            <a:ext cx="4101927" cy="4972976"/>
          </a:xfrm>
        </p:spPr>
        <p:txBody>
          <a:bodyPr/>
          <a:p>
            <a:r>
              <a:rPr lang="en-US"/>
              <a:t>Saat ini Inkscape tidak mendukung mode warna CMYK, hanya mendukung RGB saja.</a:t>
            </a:r>
            <a:br>
              <a:rPr lang="en-US"/>
            </a:br>
            <a:endParaRPr lang="en-US"/>
          </a:p>
          <a:p>
            <a:r>
              <a:rPr lang="en-US"/>
              <a:t>Cara termudah untuk mendapatkan mode warna CMYK pada desain kita ialah mensave ke format EPS, kemudian menggunakan Scribus untuk mengkorvensi ke CMYK</a:t>
            </a:r>
            <a:r>
              <a:rPr lang="en-US" baseline="30000">
                <a:sym typeface="+mn-ea"/>
              </a:rPr>
              <a:t>[2]</a:t>
            </a:r>
            <a:r>
              <a:rPr lang="en-US" baseline="30000"/>
              <a:t>[4]</a:t>
            </a:r>
            <a:r>
              <a:rPr lang="en-US" baseline="30000">
                <a:sym typeface="+mn-ea"/>
              </a:rPr>
              <a:t>[6][8][9]</a:t>
            </a:r>
            <a:r>
              <a:rPr lang="en-US"/>
              <a:t>.</a:t>
            </a:r>
            <a:br>
              <a:rPr lang="en-US"/>
            </a:br>
            <a:endParaRPr lang="en-US"/>
          </a:p>
          <a:p>
            <a:r>
              <a:rPr lang="en-US"/>
              <a:t>Setelah warna diubah menjadi CMYK di Scribus, kita mengexportna ke format PDF.</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799583" y="1339626"/>
            <a:ext cx="5656101" cy="2751548"/>
          </a:xfrm>
          <a:prstGeom prst="rect">
            <a:avLst/>
          </a:prstGeom>
        </p:spPr>
      </p:pic>
      <p:pic>
        <p:nvPicPr>
          <p:cNvPr id="5" name="Picture 4"/>
          <p:cNvPicPr>
            <a:picLocks noChangeAspect="1"/>
          </p:cNvPicPr>
          <p:nvPr/>
        </p:nvPicPr>
        <p:blipFill>
          <a:blip r:embed="rId2"/>
          <a:stretch>
            <a:fillRect/>
          </a:stretch>
        </p:blipFill>
        <p:spPr>
          <a:xfrm>
            <a:off x="8545418" y="4956509"/>
            <a:ext cx="3265797" cy="1066590"/>
          </a:xfrm>
          <a:prstGeom prst="rect">
            <a:avLst/>
          </a:prstGeom>
        </p:spPr>
      </p:pic>
      <p:pic>
        <p:nvPicPr>
          <p:cNvPr id="8" name="Picture 7" descr="inkscape-logo"/>
          <p:cNvPicPr>
            <a:picLocks noChangeAspect="1"/>
          </p:cNvPicPr>
          <p:nvPr/>
        </p:nvPicPr>
        <p:blipFill>
          <a:blip r:embed="rId3"/>
          <a:stretch>
            <a:fillRect/>
          </a:stretch>
        </p:blipFill>
        <p:spPr>
          <a:xfrm>
            <a:off x="5925923" y="4853660"/>
            <a:ext cx="1272290" cy="1272290"/>
          </a:xfrm>
          <a:prstGeom prst="rect">
            <a:avLst/>
          </a:prstGeom>
        </p:spPr>
      </p:pic>
      <p:sp>
        <p:nvSpPr>
          <p:cNvPr id="6" name="Right Arrow 5"/>
          <p:cNvSpPr/>
          <p:nvPr/>
        </p:nvSpPr>
        <p:spPr>
          <a:xfrm>
            <a:off x="7593105" y="5214269"/>
            <a:ext cx="622812" cy="55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Inkscape untuk percetakan, dari pelaku industri</a:t>
            </a:r>
            <a:endParaRPr lang="en-US"/>
          </a:p>
        </p:txBody>
      </p:sp>
      <p:sp>
        <p:nvSpPr>
          <p:cNvPr id="3" name="Content Placeholder 2"/>
          <p:cNvSpPr>
            <a:spLocks noGrp="1"/>
          </p:cNvSpPr>
          <p:nvPr>
            <p:ph idx="1"/>
          </p:nvPr>
        </p:nvSpPr>
        <p:spPr/>
        <p:txBody>
          <a:bodyPr/>
          <a:p>
            <a:r>
              <a:rPr lang="en-US"/>
              <a:t>Dari sisi lainnya, ada yang mempermasalahkan redupnya warna, warna yang kurang sesuai dengan desain aslinya, dikarenakan standar warna untuk produksi cetak adalah CMYK sedangkan aplikasi Inkscape tidak mendukung color palette CMYK atau masih memakai color palette RGB</a:t>
            </a:r>
            <a:r>
              <a:rPr lang="en-US" baseline="30000">
                <a:sym typeface="+mn-ea"/>
              </a:rPr>
              <a:t>[8]</a:t>
            </a:r>
            <a:r>
              <a:rPr lang="en-US">
                <a:sym typeface="+mn-ea"/>
              </a:rPr>
              <a:t>.</a:t>
            </a:r>
            <a:r>
              <a:rPr lang="en-US"/>
              <a:t> </a:t>
            </a:r>
            <a:endParaRPr lang="en-US"/>
          </a:p>
          <a:p>
            <a:r>
              <a:rPr lang="en-US"/>
              <a:t>Untuk masalah ini, ada beberapa solusi yang ditawarkan seperti konversi warna file Inkscape dari RGB ke CMYK dengan Scribus yang merupakan aplikasi khusus publishing dan ada juga dengan menggunakan tool CMYKTool seperti yang dipublis oleh fedoraproject.org disini </a:t>
            </a:r>
            <a:r>
              <a:rPr lang="en-US">
                <a:hlinkClick r:id="rId1"/>
              </a:rPr>
              <a:t>http://fedoraproject.org/wiki/How_to_set_CMYK_color_on_a_design_for_printing</a:t>
            </a:r>
            <a:r>
              <a:rPr lang="en-US"/>
              <a:t> .</a:t>
            </a:r>
            <a:endParaRPr lang="en-US"/>
          </a:p>
        </p:txBody>
      </p:sp>
      <p:pic>
        <p:nvPicPr>
          <p:cNvPr id="5" name="Picture 4"/>
          <p:cNvPicPr>
            <a:picLocks noChangeAspect="1"/>
          </p:cNvPicPr>
          <p:nvPr/>
        </p:nvPicPr>
        <p:blipFill>
          <a:blip r:embed="rId2"/>
          <a:stretch>
            <a:fillRect/>
          </a:stretch>
        </p:blipFill>
        <p:spPr>
          <a:xfrm>
            <a:off x="1015800" y="4497495"/>
            <a:ext cx="6770307" cy="16284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2"/>
          <p:cNvPicPr>
            <a:picLocks noChangeAspect="1"/>
          </p:cNvPicPr>
          <p:nvPr/>
        </p:nvPicPr>
        <p:blipFill>
          <a:blip r:embed="rId1"/>
          <a:srcRect b="15592"/>
          <a:stretch>
            <a:fillRect/>
          </a:stretch>
        </p:blipFill>
        <p:spPr>
          <a:xfrm>
            <a:off x="-13967" y="-18371"/>
            <a:ext cx="12214360" cy="6873792"/>
          </a:xfrm>
          <a:prstGeom prst="rect">
            <a:avLst/>
          </a:prstGeom>
        </p:spPr>
      </p:pic>
      <p:sp>
        <p:nvSpPr>
          <p:cNvPr id="5" name="Title 3"/>
          <p:cNvSpPr>
            <a:spLocks noGrp="1"/>
          </p:cNvSpPr>
          <p:nvPr/>
        </p:nvSpPr>
        <p:spPr>
          <a:xfrm>
            <a:off x="7287730" y="1063456"/>
            <a:ext cx="3858770" cy="1607504"/>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6600" b="1">
                <a:solidFill>
                  <a:schemeClr val="bg1"/>
                </a:solidFill>
              </a:rPr>
              <a:t>Mari Praktek!</a:t>
            </a:r>
            <a:endParaRPr lang="en-US" altLang="en-GB" sz="3200" b="1">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165834" y="1274869"/>
            <a:ext cx="4611097" cy="4851080"/>
          </a:xfrm>
          <a:prstGeom prst="rect">
            <a:avLst/>
          </a:prstGeom>
        </p:spPr>
      </p:pic>
      <p:sp>
        <p:nvSpPr>
          <p:cNvPr id="2" name="Title 1"/>
          <p:cNvSpPr>
            <a:spLocks noGrp="1"/>
          </p:cNvSpPr>
          <p:nvPr>
            <p:ph type="title"/>
          </p:nvPr>
        </p:nvSpPr>
        <p:spPr/>
        <p:txBody>
          <a:bodyPr/>
          <a:p>
            <a:r>
              <a:rPr lang="en-US" altLang="en-GB">
                <a:sym typeface="+mn-ea"/>
              </a:rPr>
              <a:t>Path</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Path digunakan untuk menggambar garis lurus/lengkung</a:t>
            </a:r>
            <a:endParaRPr lang="en-US" altLang="en-GB"/>
          </a:p>
          <a:p>
            <a:r>
              <a:rPr lang="en-US" altLang="en-GB"/>
              <a:t>Bisa juga untuk membuat polygon dengan cara membuat path tertutup</a:t>
            </a:r>
            <a:endParaRPr lang="en-US" altLang="en-GB"/>
          </a:p>
          <a:p>
            <a:r>
              <a:rPr lang="en-US" altLang="en-GB"/>
              <a:t>Caranya : </a:t>
            </a:r>
            <a:endParaRPr lang="en-US" altLang="en-GB"/>
          </a:p>
          <a:p>
            <a:pPr lvl="1"/>
            <a:r>
              <a:rPr lang="en-US" altLang="en-GB"/>
              <a:t>pilih </a:t>
            </a:r>
            <a:endParaRPr lang="en-US" altLang="en-GB"/>
          </a:p>
          <a:p>
            <a:pPr lvl="1"/>
            <a:r>
              <a:rPr lang="en-US" altLang="en-GB"/>
              <a:t>buat titik pertama pada area kerja</a:t>
            </a:r>
            <a:endParaRPr lang="en-US" altLang="en-GB"/>
          </a:p>
          <a:p>
            <a:pPr lvl="1"/>
            <a:r>
              <a:rPr lang="en-US" altLang="en-GB"/>
              <a:t>buat titik kedua</a:t>
            </a:r>
            <a:endParaRPr lang="en-US" altLang="en-GB"/>
          </a:p>
          <a:p>
            <a:pPr lvl="1"/>
            <a:r>
              <a:rPr lang="en-US" altLang="en-GB"/>
              <a:t>buat titik selanjutnya sambil ditahan dan geser mouse untuk membuat lengkung</a:t>
            </a:r>
            <a:endParaRPr lang="en-US" altLang="en-GB"/>
          </a:p>
          <a:p>
            <a:pPr lvl="1"/>
            <a:r>
              <a:rPr lang="en-US" altLang="en-GB"/>
              <a:t>klik kanan jika sudah selesai</a:t>
            </a:r>
            <a:endParaRPr lang="en-US" altLang="en-GB"/>
          </a:p>
          <a:p>
            <a:pPr lvl="1"/>
            <a:endParaRPr lang="en-US" altLang="en-GB"/>
          </a:p>
          <a:p>
            <a:pPr lvl="0"/>
            <a:r>
              <a:rPr lang="en-US" altLang="en-GB"/>
              <a:t>Untuk membuat path tertutup (polygon), buat titik terakhirnya di titik awal path</a:t>
            </a:r>
            <a:endParaRPr lang="en-US" altLang="en-GB"/>
          </a:p>
        </p:txBody>
      </p:sp>
      <p:sp>
        <p:nvSpPr>
          <p:cNvPr id="6" name="Text Box 5"/>
          <p:cNvSpPr txBox="1"/>
          <p:nvPr/>
        </p:nvSpPr>
        <p:spPr>
          <a:xfrm>
            <a:off x="9062206" y="1608178"/>
            <a:ext cx="1003300" cy="306705"/>
          </a:xfrm>
          <a:prstGeom prst="rect">
            <a:avLst/>
          </a:prstGeom>
          <a:noFill/>
        </p:spPr>
        <p:txBody>
          <a:bodyPr wrap="none" rtlCol="0">
            <a:spAutoFit/>
          </a:bodyPr>
          <a:p>
            <a:r>
              <a:rPr lang="en-US" altLang="en-GB" sz="1400"/>
              <a:t>garis lurus</a:t>
            </a:r>
            <a:endParaRPr lang="en-US" altLang="en-GB" sz="1400"/>
          </a:p>
        </p:txBody>
      </p:sp>
      <p:sp>
        <p:nvSpPr>
          <p:cNvPr id="5" name="Text Box 4"/>
          <p:cNvSpPr txBox="1"/>
          <p:nvPr/>
        </p:nvSpPr>
        <p:spPr>
          <a:xfrm>
            <a:off x="8893329" y="2384631"/>
            <a:ext cx="1340485" cy="306705"/>
          </a:xfrm>
          <a:prstGeom prst="rect">
            <a:avLst/>
          </a:prstGeom>
          <a:noFill/>
        </p:spPr>
        <p:txBody>
          <a:bodyPr wrap="none" rtlCol="0">
            <a:spAutoFit/>
          </a:bodyPr>
          <a:p>
            <a:r>
              <a:rPr lang="en-US" altLang="en-GB" sz="1400"/>
              <a:t>garis lengkung</a:t>
            </a:r>
            <a:endParaRPr lang="en-US" altLang="en-GB" sz="1400"/>
          </a:p>
        </p:txBody>
      </p:sp>
      <p:sp>
        <p:nvSpPr>
          <p:cNvPr id="7" name="Text Box 6"/>
          <p:cNvSpPr txBox="1"/>
          <p:nvPr/>
        </p:nvSpPr>
        <p:spPr>
          <a:xfrm>
            <a:off x="8677472" y="3680411"/>
            <a:ext cx="1974215" cy="306705"/>
          </a:xfrm>
          <a:prstGeom prst="rect">
            <a:avLst/>
          </a:prstGeom>
          <a:noFill/>
        </p:spPr>
        <p:txBody>
          <a:bodyPr wrap="none" rtlCol="0">
            <a:spAutoFit/>
          </a:bodyPr>
          <a:p>
            <a:r>
              <a:rPr lang="en-US" altLang="en-GB" sz="1400"/>
              <a:t>polygon (path tertutup)</a:t>
            </a:r>
            <a:endParaRPr lang="en-US" altLang="en-GB" sz="1400"/>
          </a:p>
        </p:txBody>
      </p:sp>
      <p:pic>
        <p:nvPicPr>
          <p:cNvPr id="8" name="Picture 7"/>
          <p:cNvPicPr>
            <a:picLocks noChangeAspect="1"/>
          </p:cNvPicPr>
          <p:nvPr/>
        </p:nvPicPr>
        <p:blipFill>
          <a:blip r:embed="rId2"/>
          <a:stretch>
            <a:fillRect/>
          </a:stretch>
        </p:blipFill>
        <p:spPr>
          <a:xfrm>
            <a:off x="1930655" y="2843010"/>
            <a:ext cx="304740" cy="3523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7401373" y="3678506"/>
            <a:ext cx="4265725" cy="885651"/>
          </a:xfrm>
          <a:prstGeom prst="rect">
            <a:avLst/>
          </a:prstGeom>
        </p:spPr>
      </p:pic>
      <p:pic>
        <p:nvPicPr>
          <p:cNvPr id="12" name="Picture 11"/>
          <p:cNvPicPr>
            <a:picLocks noChangeAspect="1"/>
          </p:cNvPicPr>
          <p:nvPr/>
        </p:nvPicPr>
        <p:blipFill>
          <a:blip r:embed="rId2"/>
          <a:stretch>
            <a:fillRect/>
          </a:stretch>
        </p:blipFill>
        <p:spPr>
          <a:xfrm>
            <a:off x="7258526" y="2613820"/>
            <a:ext cx="4408572" cy="761850"/>
          </a:xfrm>
          <a:prstGeom prst="rect">
            <a:avLst/>
          </a:prstGeom>
        </p:spPr>
      </p:pic>
      <p:pic>
        <p:nvPicPr>
          <p:cNvPr id="10" name="Picture 9"/>
          <p:cNvPicPr>
            <a:picLocks noChangeAspect="1"/>
          </p:cNvPicPr>
          <p:nvPr/>
        </p:nvPicPr>
        <p:blipFill>
          <a:blip r:embed="rId3"/>
          <a:stretch>
            <a:fillRect/>
          </a:stretch>
        </p:blipFill>
        <p:spPr>
          <a:xfrm>
            <a:off x="6998862" y="1424065"/>
            <a:ext cx="4741881" cy="1228483"/>
          </a:xfrm>
          <a:prstGeom prst="rect">
            <a:avLst/>
          </a:prstGeom>
        </p:spPr>
      </p:pic>
      <p:sp>
        <p:nvSpPr>
          <p:cNvPr id="2" name="Title 1"/>
          <p:cNvSpPr>
            <a:spLocks noGrp="1"/>
          </p:cNvSpPr>
          <p:nvPr>
            <p:ph type="title"/>
          </p:nvPr>
        </p:nvSpPr>
        <p:spPr/>
        <p:txBody>
          <a:bodyPr/>
          <a:p>
            <a:r>
              <a:rPr lang="en-US" altLang="en-GB">
                <a:sym typeface="+mn-ea"/>
              </a:rPr>
              <a:t>Modifikasi Path</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Caranya : </a:t>
            </a:r>
            <a:endParaRPr lang="en-US" altLang="en-GB"/>
          </a:p>
          <a:p>
            <a:pPr lvl="1"/>
            <a:r>
              <a:rPr lang="en-US" altLang="en-GB"/>
              <a:t>Seleksi path</a:t>
            </a:r>
            <a:endParaRPr lang="en-US" altLang="en-GB"/>
          </a:p>
          <a:p>
            <a:pPr lvl="1"/>
            <a:r>
              <a:rPr lang="en-US" altLang="en-GB"/>
              <a:t>klik 2x pada path, atau pilih        pada toolbox, akan muncul 2 wajik pada ujung path</a:t>
            </a:r>
            <a:endParaRPr lang="en-US" altLang="en-GB"/>
          </a:p>
          <a:p>
            <a:pPr lvl="1"/>
            <a:r>
              <a:rPr lang="en-US" altLang="en-GB"/>
              <a:t>titik path dapat diubah posisinya, geser sesuai kebutuhan</a:t>
            </a:r>
            <a:endParaRPr lang="en-US" altLang="en-GB"/>
          </a:p>
          <a:p>
            <a:pPr lvl="1"/>
            <a:r>
              <a:rPr lang="en-US" altLang="en-GB"/>
              <a:t>untuk menambah titik path : </a:t>
            </a:r>
            <a:endParaRPr lang="en-US" altLang="en-GB"/>
          </a:p>
          <a:p>
            <a:pPr lvl="2"/>
            <a:r>
              <a:rPr lang="en-US" altLang="en-GB"/>
              <a:t>seleksi pathnya (wajik menjadi biru) </a:t>
            </a:r>
            <a:endParaRPr lang="en-US" altLang="en-GB"/>
          </a:p>
          <a:p>
            <a:pPr lvl="2"/>
            <a:r>
              <a:rPr lang="en-US" altLang="en-GB"/>
              <a:t>pilih       atau klik 2x pada tengah path </a:t>
            </a:r>
            <a:endParaRPr lang="en-US" altLang="en-GB"/>
          </a:p>
        </p:txBody>
      </p:sp>
      <p:sp>
        <p:nvSpPr>
          <p:cNvPr id="6" name="Text Box 5"/>
          <p:cNvSpPr txBox="1"/>
          <p:nvPr/>
        </p:nvSpPr>
        <p:spPr>
          <a:xfrm>
            <a:off x="9062206" y="1608178"/>
            <a:ext cx="469900" cy="306705"/>
          </a:xfrm>
          <a:prstGeom prst="rect">
            <a:avLst/>
          </a:prstGeom>
          <a:noFill/>
        </p:spPr>
        <p:txBody>
          <a:bodyPr wrap="none" rtlCol="0">
            <a:spAutoFit/>
          </a:bodyPr>
          <a:p>
            <a:r>
              <a:rPr lang="en-US" altLang="en-GB" sz="1400"/>
              <a:t>patj</a:t>
            </a:r>
            <a:endParaRPr lang="en-US" altLang="en-GB" sz="1400"/>
          </a:p>
        </p:txBody>
      </p:sp>
      <p:sp>
        <p:nvSpPr>
          <p:cNvPr id="5" name="Text Box 4"/>
          <p:cNvSpPr txBox="1"/>
          <p:nvPr/>
        </p:nvSpPr>
        <p:spPr>
          <a:xfrm>
            <a:off x="8309879" y="2613820"/>
            <a:ext cx="2241550" cy="306705"/>
          </a:xfrm>
          <a:prstGeom prst="rect">
            <a:avLst/>
          </a:prstGeom>
          <a:noFill/>
        </p:spPr>
        <p:txBody>
          <a:bodyPr wrap="none" rtlCol="0">
            <a:spAutoFit/>
          </a:bodyPr>
          <a:p>
            <a:r>
              <a:rPr lang="en-US" altLang="en-GB" sz="1400"/>
              <a:t>tambahan 1 titik path baru</a:t>
            </a:r>
            <a:endParaRPr lang="en-US" altLang="en-GB" sz="1400"/>
          </a:p>
        </p:txBody>
      </p:sp>
      <p:sp>
        <p:nvSpPr>
          <p:cNvPr id="7" name="Text Box 6"/>
          <p:cNvSpPr txBox="1"/>
          <p:nvPr/>
        </p:nvSpPr>
        <p:spPr>
          <a:xfrm>
            <a:off x="8382890" y="3568038"/>
            <a:ext cx="2221230" cy="306705"/>
          </a:xfrm>
          <a:prstGeom prst="rect">
            <a:avLst/>
          </a:prstGeom>
          <a:noFill/>
        </p:spPr>
        <p:txBody>
          <a:bodyPr wrap="none" rtlCol="0">
            <a:spAutoFit/>
          </a:bodyPr>
          <a:p>
            <a:r>
              <a:rPr lang="en-US" altLang="en-GB" sz="1400"/>
              <a:t>titik path diubah posisinya</a:t>
            </a:r>
            <a:endParaRPr lang="en-US" altLang="en-GB" sz="1400"/>
          </a:p>
        </p:txBody>
      </p:sp>
      <p:pic>
        <p:nvPicPr>
          <p:cNvPr id="9" name="Picture 8"/>
          <p:cNvPicPr>
            <a:picLocks noChangeAspect="1"/>
          </p:cNvPicPr>
          <p:nvPr/>
        </p:nvPicPr>
        <p:blipFill>
          <a:blip r:embed="rId4"/>
          <a:stretch>
            <a:fillRect/>
          </a:stretch>
        </p:blipFill>
        <p:spPr>
          <a:xfrm>
            <a:off x="4264455" y="1848161"/>
            <a:ext cx="361879" cy="380925"/>
          </a:xfrm>
          <a:prstGeom prst="rect">
            <a:avLst/>
          </a:prstGeom>
        </p:spPr>
      </p:pic>
      <p:pic>
        <p:nvPicPr>
          <p:cNvPr id="11" name="Picture 10"/>
          <p:cNvPicPr>
            <a:picLocks noChangeAspect="1"/>
          </p:cNvPicPr>
          <p:nvPr/>
        </p:nvPicPr>
        <p:blipFill>
          <a:blip r:embed="rId5"/>
          <a:stretch>
            <a:fillRect/>
          </a:stretch>
        </p:blipFill>
        <p:spPr>
          <a:xfrm>
            <a:off x="2229046" y="3678506"/>
            <a:ext cx="323786" cy="34537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7401373" y="3678506"/>
            <a:ext cx="4265725" cy="885651"/>
          </a:xfrm>
          <a:prstGeom prst="rect">
            <a:avLst/>
          </a:prstGeom>
        </p:spPr>
      </p:pic>
      <p:pic>
        <p:nvPicPr>
          <p:cNvPr id="12" name="Picture 11"/>
          <p:cNvPicPr>
            <a:picLocks noChangeAspect="1"/>
          </p:cNvPicPr>
          <p:nvPr/>
        </p:nvPicPr>
        <p:blipFill>
          <a:blip r:embed="rId2"/>
          <a:stretch>
            <a:fillRect/>
          </a:stretch>
        </p:blipFill>
        <p:spPr>
          <a:xfrm>
            <a:off x="7258526" y="2613820"/>
            <a:ext cx="4408572" cy="761850"/>
          </a:xfrm>
          <a:prstGeom prst="rect">
            <a:avLst/>
          </a:prstGeom>
        </p:spPr>
      </p:pic>
      <p:pic>
        <p:nvPicPr>
          <p:cNvPr id="10" name="Picture 9"/>
          <p:cNvPicPr>
            <a:picLocks noChangeAspect="1"/>
          </p:cNvPicPr>
          <p:nvPr/>
        </p:nvPicPr>
        <p:blipFill>
          <a:blip r:embed="rId3"/>
          <a:stretch>
            <a:fillRect/>
          </a:stretch>
        </p:blipFill>
        <p:spPr>
          <a:xfrm>
            <a:off x="6998862" y="1424065"/>
            <a:ext cx="4741881" cy="1228483"/>
          </a:xfrm>
          <a:prstGeom prst="rect">
            <a:avLst/>
          </a:prstGeom>
        </p:spPr>
      </p:pic>
      <p:sp>
        <p:nvSpPr>
          <p:cNvPr id="2" name="Title 1"/>
          <p:cNvSpPr>
            <a:spLocks noGrp="1"/>
          </p:cNvSpPr>
          <p:nvPr>
            <p:ph type="title"/>
          </p:nvPr>
        </p:nvSpPr>
        <p:spPr/>
        <p:txBody>
          <a:bodyPr/>
          <a:p>
            <a:r>
              <a:rPr lang="en-US" altLang="en-GB">
                <a:sym typeface="+mn-ea"/>
              </a:rPr>
              <a:t>Modifikasi Path, buat kurva</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Caranya : </a:t>
            </a:r>
            <a:endParaRPr lang="en-US" altLang="en-GB"/>
          </a:p>
          <a:p>
            <a:pPr lvl="1"/>
            <a:r>
              <a:rPr lang="en-US" altLang="en-GB"/>
              <a:t>seleksi titik path</a:t>
            </a:r>
            <a:endParaRPr lang="en-US" altLang="en-GB"/>
          </a:p>
          <a:p>
            <a:pPr lvl="1"/>
            <a:r>
              <a:rPr lang="en-US" altLang="en-GB"/>
              <a:t>pilih jenis kurva yang anda inginkan </a:t>
            </a:r>
            <a:endParaRPr lang="en-US" altLang="en-GB"/>
          </a:p>
        </p:txBody>
      </p:sp>
      <p:sp>
        <p:nvSpPr>
          <p:cNvPr id="6" name="Text Box 5"/>
          <p:cNvSpPr txBox="1"/>
          <p:nvPr/>
        </p:nvSpPr>
        <p:spPr>
          <a:xfrm>
            <a:off x="9062206" y="1608178"/>
            <a:ext cx="469900" cy="306705"/>
          </a:xfrm>
          <a:prstGeom prst="rect">
            <a:avLst/>
          </a:prstGeom>
          <a:noFill/>
        </p:spPr>
        <p:txBody>
          <a:bodyPr wrap="none" rtlCol="0">
            <a:spAutoFit/>
          </a:bodyPr>
          <a:p>
            <a:r>
              <a:rPr lang="en-US" altLang="en-GB" sz="1400"/>
              <a:t>patj</a:t>
            </a:r>
            <a:endParaRPr lang="en-US" altLang="en-GB" sz="1400"/>
          </a:p>
        </p:txBody>
      </p:sp>
      <p:sp>
        <p:nvSpPr>
          <p:cNvPr id="5" name="Text Box 4"/>
          <p:cNvSpPr txBox="1"/>
          <p:nvPr/>
        </p:nvSpPr>
        <p:spPr>
          <a:xfrm>
            <a:off x="8309879" y="2613820"/>
            <a:ext cx="2241550" cy="306705"/>
          </a:xfrm>
          <a:prstGeom prst="rect">
            <a:avLst/>
          </a:prstGeom>
          <a:noFill/>
        </p:spPr>
        <p:txBody>
          <a:bodyPr wrap="none" rtlCol="0">
            <a:spAutoFit/>
          </a:bodyPr>
          <a:p>
            <a:r>
              <a:rPr lang="en-US" altLang="en-GB" sz="1400"/>
              <a:t>tambahan 1 titik path baru</a:t>
            </a:r>
            <a:endParaRPr lang="en-US" altLang="en-GB" sz="1400"/>
          </a:p>
        </p:txBody>
      </p:sp>
      <p:sp>
        <p:nvSpPr>
          <p:cNvPr id="7" name="Text Box 6"/>
          <p:cNvSpPr txBox="1"/>
          <p:nvPr/>
        </p:nvSpPr>
        <p:spPr>
          <a:xfrm>
            <a:off x="8382890" y="3568038"/>
            <a:ext cx="2221230" cy="306705"/>
          </a:xfrm>
          <a:prstGeom prst="rect">
            <a:avLst/>
          </a:prstGeom>
          <a:noFill/>
        </p:spPr>
        <p:txBody>
          <a:bodyPr wrap="none" rtlCol="0">
            <a:spAutoFit/>
          </a:bodyPr>
          <a:p>
            <a:r>
              <a:rPr lang="en-US" altLang="en-GB" sz="1400"/>
              <a:t>titik path diubah posisinya</a:t>
            </a:r>
            <a:endParaRPr lang="en-US" altLang="en-GB" sz="1400"/>
          </a:p>
        </p:txBody>
      </p:sp>
      <p:pic>
        <p:nvPicPr>
          <p:cNvPr id="4" name="Picture 3"/>
          <p:cNvPicPr>
            <a:picLocks noChangeAspect="1"/>
          </p:cNvPicPr>
          <p:nvPr/>
        </p:nvPicPr>
        <p:blipFill>
          <a:blip r:embed="rId4"/>
          <a:stretch>
            <a:fillRect/>
          </a:stretch>
        </p:blipFill>
        <p:spPr>
          <a:xfrm>
            <a:off x="1411962" y="2512240"/>
            <a:ext cx="2691235" cy="510440"/>
          </a:xfrm>
          <a:prstGeom prst="rect">
            <a:avLst/>
          </a:prstGeom>
        </p:spPr>
      </p:pic>
      <p:cxnSp>
        <p:nvCxnSpPr>
          <p:cNvPr id="8" name="Straight Arrow Connector 7"/>
          <p:cNvCxnSpPr/>
          <p:nvPr/>
        </p:nvCxnSpPr>
        <p:spPr>
          <a:xfrm>
            <a:off x="1645984" y="2953506"/>
            <a:ext cx="0" cy="614438"/>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840560" y="3529851"/>
            <a:ext cx="1102995" cy="306705"/>
          </a:xfrm>
          <a:prstGeom prst="rect">
            <a:avLst/>
          </a:prstGeom>
          <a:noFill/>
        </p:spPr>
        <p:txBody>
          <a:bodyPr wrap="none" rtlCol="0">
            <a:spAutoFit/>
          </a:bodyPr>
          <a:p>
            <a:r>
              <a:rPr lang="en-US" altLang="en-GB" sz="1400"/>
              <a:t>kurva sudut</a:t>
            </a:r>
            <a:endParaRPr lang="en-US" altLang="en-GB" sz="1400" i="1"/>
          </a:p>
        </p:txBody>
      </p:sp>
      <p:cxnSp>
        <p:nvCxnSpPr>
          <p:cNvPr id="15" name="Straight Arrow Connector 14"/>
          <p:cNvCxnSpPr/>
          <p:nvPr/>
        </p:nvCxnSpPr>
        <p:spPr>
          <a:xfrm>
            <a:off x="2027156" y="2953479"/>
            <a:ext cx="0" cy="109706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1005627" y="4092350"/>
            <a:ext cx="1250950" cy="306705"/>
          </a:xfrm>
          <a:prstGeom prst="rect">
            <a:avLst/>
          </a:prstGeom>
          <a:noFill/>
        </p:spPr>
        <p:txBody>
          <a:bodyPr wrap="none" rtlCol="0">
            <a:spAutoFit/>
          </a:bodyPr>
          <a:p>
            <a:r>
              <a:rPr lang="en-US" altLang="en-GB" sz="1400"/>
              <a:t>kurva smooth</a:t>
            </a:r>
            <a:endParaRPr lang="en-US" altLang="en-GB" sz="1400" i="1"/>
          </a:p>
        </p:txBody>
      </p:sp>
      <p:cxnSp>
        <p:nvCxnSpPr>
          <p:cNvPr id="17" name="Straight Arrow Connector 16"/>
          <p:cNvCxnSpPr/>
          <p:nvPr/>
        </p:nvCxnSpPr>
        <p:spPr>
          <a:xfrm>
            <a:off x="2458871" y="2953479"/>
            <a:ext cx="0" cy="150338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1411312" y="4513273"/>
            <a:ext cx="1279525" cy="306705"/>
          </a:xfrm>
          <a:prstGeom prst="rect">
            <a:avLst/>
          </a:prstGeom>
          <a:noFill/>
        </p:spPr>
        <p:txBody>
          <a:bodyPr wrap="none" rtlCol="0">
            <a:spAutoFit/>
          </a:bodyPr>
          <a:p>
            <a:r>
              <a:rPr lang="en-US" altLang="en-GB" sz="1400"/>
              <a:t>kurva simetris</a:t>
            </a:r>
            <a:endParaRPr lang="en-US" altLang="en-GB" sz="1400" i="1"/>
          </a:p>
        </p:txBody>
      </p:sp>
      <p:cxnSp>
        <p:nvCxnSpPr>
          <p:cNvPr id="19" name="Straight Arrow Connector 18"/>
          <p:cNvCxnSpPr/>
          <p:nvPr/>
        </p:nvCxnSpPr>
        <p:spPr>
          <a:xfrm>
            <a:off x="2865191" y="2953479"/>
            <a:ext cx="0" cy="150338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2690585" y="4513273"/>
            <a:ext cx="1647190" cy="306705"/>
          </a:xfrm>
          <a:prstGeom prst="rect">
            <a:avLst/>
          </a:prstGeom>
          <a:noFill/>
        </p:spPr>
        <p:txBody>
          <a:bodyPr wrap="none" rtlCol="0">
            <a:spAutoFit/>
          </a:bodyPr>
          <a:p>
            <a:r>
              <a:rPr lang="en-US" altLang="en-GB" sz="1400"/>
              <a:t>kurva auto smooth</a:t>
            </a:r>
            <a:endParaRPr lang="en-US" altLang="en-GB" sz="1400" i="1"/>
          </a:p>
        </p:txBody>
      </p:sp>
      <p:cxnSp>
        <p:nvCxnSpPr>
          <p:cNvPr id="21" name="Straight Arrow Connector 20"/>
          <p:cNvCxnSpPr/>
          <p:nvPr/>
        </p:nvCxnSpPr>
        <p:spPr>
          <a:xfrm>
            <a:off x="3760118" y="2995407"/>
            <a:ext cx="0" cy="614438"/>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73726" y="2995380"/>
            <a:ext cx="0" cy="109706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3595282" y="3587625"/>
            <a:ext cx="1814195" cy="306705"/>
          </a:xfrm>
          <a:prstGeom prst="rect">
            <a:avLst/>
          </a:prstGeom>
          <a:noFill/>
        </p:spPr>
        <p:txBody>
          <a:bodyPr wrap="none" rtlCol="0">
            <a:spAutoFit/>
          </a:bodyPr>
          <a:p>
            <a:r>
              <a:rPr lang="en-US" altLang="en-GB" sz="1400"/>
              <a:t>garis lurus jadi kurva</a:t>
            </a:r>
            <a:endParaRPr lang="en-US" altLang="en-GB" sz="1400" i="1"/>
          </a:p>
        </p:txBody>
      </p:sp>
      <p:sp>
        <p:nvSpPr>
          <p:cNvPr id="24" name="Text Box 23"/>
          <p:cNvSpPr txBox="1"/>
          <p:nvPr/>
        </p:nvSpPr>
        <p:spPr>
          <a:xfrm>
            <a:off x="3134998" y="4150124"/>
            <a:ext cx="1814195" cy="306705"/>
          </a:xfrm>
          <a:prstGeom prst="rect">
            <a:avLst/>
          </a:prstGeom>
          <a:noFill/>
        </p:spPr>
        <p:txBody>
          <a:bodyPr wrap="none" rtlCol="0">
            <a:spAutoFit/>
          </a:bodyPr>
          <a:p>
            <a:r>
              <a:rPr lang="en-US" altLang="en-GB" sz="1400"/>
              <a:t>kurva jadi garis lurus</a:t>
            </a:r>
            <a:endParaRPr lang="en-US" altLang="en-GB" sz="1400" i="1"/>
          </a:p>
        </p:txBody>
      </p:sp>
      <p:pic>
        <p:nvPicPr>
          <p:cNvPr id="25" name="Picture 24"/>
          <p:cNvPicPr>
            <a:picLocks noChangeAspect="1"/>
          </p:cNvPicPr>
          <p:nvPr/>
        </p:nvPicPr>
        <p:blipFill>
          <a:blip r:embed="rId5"/>
          <a:stretch>
            <a:fillRect/>
          </a:stretch>
        </p:blipFill>
        <p:spPr>
          <a:xfrm>
            <a:off x="711060" y="4967937"/>
            <a:ext cx="5488494" cy="17630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90132" y="1263441"/>
            <a:ext cx="2608701" cy="2596004"/>
          </a:xfrm>
          <a:prstGeom prst="rect">
            <a:avLst/>
          </a:prstGeom>
        </p:spPr>
      </p:pic>
      <p:pic>
        <p:nvPicPr>
          <p:cNvPr id="7" name="Picture 6"/>
          <p:cNvPicPr>
            <a:picLocks noChangeAspect="1"/>
          </p:cNvPicPr>
          <p:nvPr/>
        </p:nvPicPr>
        <p:blipFill>
          <a:blip r:embed="rId2"/>
          <a:stretch>
            <a:fillRect/>
          </a:stretch>
        </p:blipFill>
        <p:spPr>
          <a:xfrm>
            <a:off x="4980594" y="3959121"/>
            <a:ext cx="2293803" cy="2406176"/>
          </a:xfrm>
          <a:prstGeom prst="rect">
            <a:avLst/>
          </a:prstGeom>
        </p:spPr>
      </p:pic>
      <p:pic>
        <p:nvPicPr>
          <p:cNvPr id="8" name="Picture 7"/>
          <p:cNvPicPr>
            <a:picLocks noChangeAspect="1"/>
          </p:cNvPicPr>
          <p:nvPr/>
        </p:nvPicPr>
        <p:blipFill>
          <a:blip r:embed="rId3"/>
          <a:stretch>
            <a:fillRect/>
          </a:stretch>
        </p:blipFill>
        <p:spPr>
          <a:xfrm>
            <a:off x="7398833" y="4088000"/>
            <a:ext cx="2222063" cy="2328087"/>
          </a:xfrm>
          <a:prstGeom prst="rect">
            <a:avLst/>
          </a:prstGeom>
        </p:spPr>
      </p:pic>
      <p:sp>
        <p:nvSpPr>
          <p:cNvPr id="2" name="Title 1"/>
          <p:cNvSpPr>
            <a:spLocks noGrp="1"/>
          </p:cNvSpPr>
          <p:nvPr>
            <p:ph type="title"/>
          </p:nvPr>
        </p:nvSpPr>
        <p:spPr/>
        <p:txBody>
          <a:bodyPr/>
          <a:p>
            <a:r>
              <a:rPr lang="en-US" altLang="en-GB">
                <a:sym typeface="+mn-ea"/>
              </a:rPr>
              <a:t>Object to Path</a:t>
            </a:r>
            <a:endParaRPr lang="en-US" altLang="en-GB"/>
          </a:p>
        </p:txBody>
      </p:sp>
      <p:sp>
        <p:nvSpPr>
          <p:cNvPr id="3" name="Content Placeholder 2"/>
          <p:cNvSpPr>
            <a:spLocks noGrp="1"/>
          </p:cNvSpPr>
          <p:nvPr>
            <p:ph idx="1"/>
          </p:nvPr>
        </p:nvSpPr>
        <p:spPr>
          <a:xfrm>
            <a:off x="609480" y="1152973"/>
            <a:ext cx="4180017" cy="4972976"/>
          </a:xfrm>
        </p:spPr>
        <p:txBody>
          <a:bodyPr/>
          <a:p>
            <a:r>
              <a:rPr lang="en-US" altLang="en-GB"/>
              <a:t>Object to path digunakan ketika anda ingin memodifikasi bebas bentuk objek </a:t>
            </a:r>
            <a:endParaRPr lang="en-US" altLang="en-GB"/>
          </a:p>
          <a:p>
            <a:r>
              <a:rPr lang="en-US" altLang="en-GB"/>
              <a:t>Caranya : </a:t>
            </a:r>
            <a:endParaRPr lang="en-US" altLang="en-GB"/>
          </a:p>
          <a:p>
            <a:pPr lvl="1"/>
            <a:r>
              <a:rPr lang="en-US" altLang="en-GB"/>
              <a:t>seleksi objek</a:t>
            </a:r>
            <a:endParaRPr lang="en-US" altLang="en-GB"/>
          </a:p>
          <a:p>
            <a:pPr lvl="1"/>
            <a:r>
              <a:rPr lang="en-US" altLang="en-GB"/>
              <a:t>pilih Path &gt;&gt; Object to Path</a:t>
            </a:r>
            <a:endParaRPr lang="en-US" altLang="en-GB"/>
          </a:p>
          <a:p>
            <a:pPr lvl="1"/>
            <a:endParaRPr lang="en-US" altLang="en-GB"/>
          </a:p>
        </p:txBody>
      </p:sp>
      <p:sp>
        <p:nvSpPr>
          <p:cNvPr id="6" name="Text Box 5"/>
          <p:cNvSpPr txBox="1"/>
          <p:nvPr/>
        </p:nvSpPr>
        <p:spPr>
          <a:xfrm>
            <a:off x="5281525" y="1263441"/>
            <a:ext cx="1250950" cy="306705"/>
          </a:xfrm>
          <a:prstGeom prst="rect">
            <a:avLst/>
          </a:prstGeom>
          <a:noFill/>
        </p:spPr>
        <p:txBody>
          <a:bodyPr wrap="none" rtlCol="0">
            <a:spAutoFit/>
          </a:bodyPr>
          <a:p>
            <a:r>
              <a:rPr lang="en-US" altLang="en-GB" sz="1400"/>
              <a:t>seleksi object</a:t>
            </a:r>
            <a:endParaRPr lang="en-US" altLang="en-GB" sz="1400"/>
          </a:p>
        </p:txBody>
      </p:sp>
      <p:sp>
        <p:nvSpPr>
          <p:cNvPr id="9" name="Text Box 8"/>
          <p:cNvSpPr txBox="1"/>
          <p:nvPr/>
        </p:nvSpPr>
        <p:spPr>
          <a:xfrm>
            <a:off x="5132330" y="3781356"/>
            <a:ext cx="1924050" cy="306705"/>
          </a:xfrm>
          <a:prstGeom prst="rect">
            <a:avLst/>
          </a:prstGeom>
          <a:noFill/>
        </p:spPr>
        <p:txBody>
          <a:bodyPr wrap="none" rtlCol="0">
            <a:spAutoFit/>
          </a:bodyPr>
          <a:p>
            <a:r>
              <a:rPr lang="en-US" altLang="en-GB" sz="1400"/>
              <a:t>sebelum menjadi path</a:t>
            </a:r>
            <a:endParaRPr lang="en-US" altLang="en-GB" sz="1400"/>
          </a:p>
        </p:txBody>
      </p:sp>
      <p:sp>
        <p:nvSpPr>
          <p:cNvPr id="10" name="Text Box 9"/>
          <p:cNvSpPr txBox="1"/>
          <p:nvPr/>
        </p:nvSpPr>
        <p:spPr>
          <a:xfrm>
            <a:off x="7596914" y="3859445"/>
            <a:ext cx="1825625" cy="306705"/>
          </a:xfrm>
          <a:prstGeom prst="rect">
            <a:avLst/>
          </a:prstGeom>
          <a:noFill/>
        </p:spPr>
        <p:txBody>
          <a:bodyPr wrap="none" rtlCol="0">
            <a:spAutoFit/>
          </a:bodyPr>
          <a:p>
            <a:r>
              <a:rPr lang="en-US" altLang="en-GB" sz="1400"/>
              <a:t>setelah menjadi path</a:t>
            </a:r>
            <a:endParaRPr lang="en-US" altLang="en-GB" sz="1400"/>
          </a:p>
        </p:txBody>
      </p:sp>
      <p:pic>
        <p:nvPicPr>
          <p:cNvPr id="11" name="Picture 10"/>
          <p:cNvPicPr>
            <a:picLocks noChangeAspect="1"/>
          </p:cNvPicPr>
          <p:nvPr/>
        </p:nvPicPr>
        <p:blipFill>
          <a:blip r:embed="rId4"/>
          <a:stretch>
            <a:fillRect/>
          </a:stretch>
        </p:blipFill>
        <p:spPr>
          <a:xfrm>
            <a:off x="9620896" y="3928647"/>
            <a:ext cx="2357926" cy="2387765"/>
          </a:xfrm>
          <a:prstGeom prst="rect">
            <a:avLst/>
          </a:prstGeom>
        </p:spPr>
      </p:pic>
      <p:sp>
        <p:nvSpPr>
          <p:cNvPr id="12" name="Text Box 11"/>
          <p:cNvSpPr txBox="1"/>
          <p:nvPr/>
        </p:nvSpPr>
        <p:spPr>
          <a:xfrm>
            <a:off x="9887543" y="3781356"/>
            <a:ext cx="2101850" cy="306705"/>
          </a:xfrm>
          <a:prstGeom prst="rect">
            <a:avLst/>
          </a:prstGeom>
          <a:noFill/>
        </p:spPr>
        <p:txBody>
          <a:bodyPr wrap="none" rtlCol="0">
            <a:spAutoFit/>
          </a:bodyPr>
          <a:p>
            <a:r>
              <a:rPr lang="en-US" altLang="en-GB" sz="1400"/>
              <a:t>merubah posisi titik path</a:t>
            </a:r>
            <a:endParaRPr lang="en-US" altLang="en-GB"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Object to Path - contoh</a:t>
            </a:r>
            <a:endParaRPr lang="en-US" altLang="en-GB"/>
          </a:p>
        </p:txBody>
      </p:sp>
      <p:pic>
        <p:nvPicPr>
          <p:cNvPr id="13" name="Content Placeholder 12"/>
          <p:cNvPicPr>
            <a:picLocks noChangeAspect="1"/>
          </p:cNvPicPr>
          <p:nvPr>
            <p:ph idx="1"/>
          </p:nvPr>
        </p:nvPicPr>
        <p:blipFill>
          <a:blip r:embed="rId1"/>
          <a:srcRect t="11084"/>
          <a:stretch>
            <a:fillRect/>
          </a:stretch>
        </p:blipFill>
        <p:spPr>
          <a:xfrm>
            <a:off x="609480" y="1201858"/>
            <a:ext cx="9056492" cy="4166050"/>
          </a:xfrm>
          <a:prstGeom prst="rect">
            <a:avLst/>
          </a:prstGeom>
        </p:spPr>
      </p:pic>
      <p:sp>
        <p:nvSpPr>
          <p:cNvPr id="14" name="Right Arrow 13"/>
          <p:cNvSpPr/>
          <p:nvPr/>
        </p:nvSpPr>
        <p:spPr>
          <a:xfrm>
            <a:off x="2586481" y="1726900"/>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5" name="Right Arrow 14"/>
          <p:cNvSpPr/>
          <p:nvPr/>
        </p:nvSpPr>
        <p:spPr>
          <a:xfrm>
            <a:off x="2496963" y="3874047"/>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6" name="Right Arrow 15"/>
          <p:cNvSpPr/>
          <p:nvPr/>
        </p:nvSpPr>
        <p:spPr>
          <a:xfrm>
            <a:off x="7544220" y="1822131"/>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7" name="Right Arrow 16"/>
          <p:cNvSpPr/>
          <p:nvPr/>
        </p:nvSpPr>
        <p:spPr>
          <a:xfrm>
            <a:off x="7544220" y="3874047"/>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18" name="Picture 17"/>
          <p:cNvPicPr>
            <a:picLocks noChangeAspect="1"/>
          </p:cNvPicPr>
          <p:nvPr/>
        </p:nvPicPr>
        <p:blipFill>
          <a:blip r:embed="rId2"/>
          <a:srcRect t="7465" b="13864"/>
          <a:stretch>
            <a:fillRect/>
          </a:stretch>
        </p:blipFill>
        <p:spPr>
          <a:xfrm>
            <a:off x="1084367" y="5404731"/>
            <a:ext cx="3484829" cy="1404978"/>
          </a:xfrm>
          <a:prstGeom prst="rect">
            <a:avLst/>
          </a:prstGeom>
        </p:spPr>
      </p:pic>
      <p:sp>
        <p:nvSpPr>
          <p:cNvPr id="19" name="Right Arrow 18"/>
          <p:cNvSpPr/>
          <p:nvPr/>
        </p:nvSpPr>
        <p:spPr>
          <a:xfrm>
            <a:off x="2586481" y="5875808"/>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sp>
        <p:nvSpPr>
          <p:cNvPr id="3" name="Content Placeholder 2"/>
          <p:cNvSpPr>
            <a:spLocks noGrp="1"/>
          </p:cNvSpPr>
          <p:nvPr>
            <p:ph idx="1"/>
          </p:nvPr>
        </p:nvSpPr>
        <p:spPr/>
        <p:txBody>
          <a:bodyPr/>
          <a:p>
            <a:endParaRPr lang="en-GB" altLang="en-US"/>
          </a:p>
        </p:txBody>
      </p:sp>
      <p:pic>
        <p:nvPicPr>
          <p:cNvPr id="5" name="Picture 4" descr="WhatsApp Image 2017-12-03 at 9.20.51 AM"/>
          <p:cNvPicPr>
            <a:picLocks noChangeAspect="1"/>
          </p:cNvPicPr>
          <p:nvPr/>
        </p:nvPicPr>
        <p:blipFill>
          <a:blip r:embed="rId1"/>
          <a:stretch>
            <a:fillRect/>
          </a:stretch>
        </p:blipFill>
        <p:spPr>
          <a:xfrm>
            <a:off x="-6985" y="10160"/>
            <a:ext cx="12217400" cy="68726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5508810" y="1403114"/>
            <a:ext cx="6341766" cy="3960985"/>
          </a:xfrm>
          <a:prstGeom prst="rect">
            <a:avLst/>
          </a:prstGeom>
        </p:spPr>
      </p:pic>
      <p:sp>
        <p:nvSpPr>
          <p:cNvPr id="2" name="Title 1"/>
          <p:cNvSpPr>
            <a:spLocks noGrp="1"/>
          </p:cNvSpPr>
          <p:nvPr>
            <p:ph type="title"/>
          </p:nvPr>
        </p:nvSpPr>
        <p:spPr/>
        <p:txBody>
          <a:bodyPr/>
          <a:p>
            <a:r>
              <a:rPr lang="en-US" altLang="en-GB">
                <a:sym typeface="+mn-ea"/>
              </a:rPr>
              <a:t>Text Follow Path</a:t>
            </a:r>
            <a:endParaRPr lang="en-US" altLang="en-GB"/>
          </a:p>
        </p:txBody>
      </p:sp>
      <p:sp>
        <p:nvSpPr>
          <p:cNvPr id="3" name="Content Placeholder 2"/>
          <p:cNvSpPr>
            <a:spLocks noGrp="1"/>
          </p:cNvSpPr>
          <p:nvPr>
            <p:ph idx="1"/>
          </p:nvPr>
        </p:nvSpPr>
        <p:spPr>
          <a:xfrm>
            <a:off x="609480" y="1152973"/>
            <a:ext cx="4195889" cy="4972976"/>
          </a:xfrm>
        </p:spPr>
        <p:txBody>
          <a:bodyPr/>
          <a:p>
            <a:r>
              <a:rPr lang="en-US" altLang="en-GB"/>
              <a:t>Digunakan untuk membuat posisi text agar mengikuti bentuk path</a:t>
            </a:r>
            <a:endParaRPr lang="en-US" altLang="en-GB"/>
          </a:p>
          <a:p>
            <a:r>
              <a:rPr lang="en-US" altLang="en-GB"/>
              <a:t>Caranya : </a:t>
            </a:r>
            <a:endParaRPr lang="en-US" altLang="en-GB"/>
          </a:p>
          <a:p>
            <a:pPr lvl="1"/>
            <a:r>
              <a:rPr lang="en-US" altLang="en-GB"/>
              <a:t>buat object/path</a:t>
            </a:r>
            <a:endParaRPr lang="en-US" altLang="en-GB"/>
          </a:p>
          <a:p>
            <a:pPr lvl="1"/>
            <a:r>
              <a:rPr lang="en-US" altLang="en-GB"/>
              <a:t>buat text</a:t>
            </a:r>
            <a:endParaRPr lang="en-US" altLang="en-GB"/>
          </a:p>
          <a:p>
            <a:pPr lvl="1"/>
            <a:r>
              <a:rPr lang="en-US" altLang="en-GB"/>
              <a:t>seleksi keduanya</a:t>
            </a:r>
            <a:endParaRPr lang="en-US" altLang="en-GB"/>
          </a:p>
          <a:p>
            <a:pPr lvl="1"/>
            <a:r>
              <a:rPr lang="en-US" altLang="en-GB"/>
              <a:t>pilih Text &gt;&gt; Put on Path</a:t>
            </a:r>
            <a:endParaRPr lang="en-US" altLang="en-GB"/>
          </a:p>
          <a:p>
            <a:pPr lvl="1"/>
            <a:endParaRPr lang="en-US" altLang="en-GB"/>
          </a:p>
          <a:p>
            <a:pPr lvl="0"/>
            <a:r>
              <a:rPr lang="en-US" altLang="en-GB"/>
              <a:t>Untuk mengembalikan posisi text, pilih Text &gt;&gt; Remove from Path</a:t>
            </a:r>
            <a:endParaRPr lang="en-US" altLang="en-GB"/>
          </a:p>
          <a:p>
            <a:pPr lvl="1"/>
            <a:endParaRPr lang="en-US" altLang="en-GB"/>
          </a:p>
        </p:txBody>
      </p:sp>
      <p:sp>
        <p:nvSpPr>
          <p:cNvPr id="6" name="Text Box 5"/>
          <p:cNvSpPr txBox="1"/>
          <p:nvPr/>
        </p:nvSpPr>
        <p:spPr>
          <a:xfrm>
            <a:off x="6195110" y="5858667"/>
            <a:ext cx="1755775" cy="306705"/>
          </a:xfrm>
          <a:prstGeom prst="rect">
            <a:avLst/>
          </a:prstGeom>
          <a:noFill/>
        </p:spPr>
        <p:txBody>
          <a:bodyPr wrap="none" rtlCol="0">
            <a:spAutoFit/>
          </a:bodyPr>
          <a:p>
            <a:r>
              <a:rPr lang="en-US" altLang="en-GB" sz="1400"/>
              <a:t>sebelum follow path</a:t>
            </a:r>
            <a:endParaRPr lang="en-US" altLang="en-GB" sz="1400"/>
          </a:p>
        </p:txBody>
      </p:sp>
      <p:sp>
        <p:nvSpPr>
          <p:cNvPr id="5" name="Text Box 4"/>
          <p:cNvSpPr txBox="1"/>
          <p:nvPr/>
        </p:nvSpPr>
        <p:spPr>
          <a:xfrm>
            <a:off x="9386627" y="5858667"/>
            <a:ext cx="1756410" cy="306705"/>
          </a:xfrm>
          <a:prstGeom prst="rect">
            <a:avLst/>
          </a:prstGeom>
          <a:noFill/>
        </p:spPr>
        <p:txBody>
          <a:bodyPr wrap="none" rtlCol="0">
            <a:spAutoFit/>
          </a:bodyPr>
          <a:p>
            <a:r>
              <a:rPr lang="en-US" altLang="en-GB" sz="1400"/>
              <a:t>sesudah follow path</a:t>
            </a:r>
            <a:endParaRPr lang="en-US" altLang="en-GB" sz="1400"/>
          </a:p>
        </p:txBody>
      </p:sp>
      <p:sp>
        <p:nvSpPr>
          <p:cNvPr id="14" name="Right Arrow 13"/>
          <p:cNvSpPr/>
          <p:nvPr/>
        </p:nvSpPr>
        <p:spPr>
          <a:xfrm>
            <a:off x="8439393" y="2355426"/>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8" name="Right Arrow 7"/>
          <p:cNvSpPr/>
          <p:nvPr/>
        </p:nvSpPr>
        <p:spPr>
          <a:xfrm>
            <a:off x="8439393" y="4387026"/>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310023" y="1210112"/>
            <a:ext cx="4890442" cy="2236665"/>
          </a:xfrm>
          <a:prstGeom prst="rect">
            <a:avLst/>
          </a:prstGeom>
        </p:spPr>
      </p:pic>
      <p:sp>
        <p:nvSpPr>
          <p:cNvPr id="2" name="Title 1"/>
          <p:cNvSpPr>
            <a:spLocks noGrp="1"/>
          </p:cNvSpPr>
          <p:nvPr>
            <p:ph type="title"/>
          </p:nvPr>
        </p:nvSpPr>
        <p:spPr/>
        <p:txBody>
          <a:bodyPr/>
          <a:p>
            <a:r>
              <a:rPr lang="en-US" altLang="en-GB">
                <a:sym typeface="+mn-ea"/>
              </a:rPr>
              <a:t>Tracing Bitmap</a:t>
            </a:r>
            <a:endParaRPr lang="en-US" altLang="en-GB"/>
          </a:p>
        </p:txBody>
      </p:sp>
      <p:sp>
        <p:nvSpPr>
          <p:cNvPr id="3" name="Content Placeholder 2"/>
          <p:cNvSpPr>
            <a:spLocks noGrp="1"/>
          </p:cNvSpPr>
          <p:nvPr>
            <p:ph idx="1"/>
          </p:nvPr>
        </p:nvSpPr>
        <p:spPr>
          <a:xfrm>
            <a:off x="609480" y="1152973"/>
            <a:ext cx="5224386" cy="4972976"/>
          </a:xfrm>
        </p:spPr>
        <p:txBody>
          <a:bodyPr/>
          <a:p>
            <a:r>
              <a:rPr lang="en-US" altLang="en-GB"/>
              <a:t>Digunakan untuk mengubah bitmap menjadi vektor</a:t>
            </a:r>
            <a:endParaRPr lang="en-US" altLang="en-GB"/>
          </a:p>
          <a:p>
            <a:r>
              <a:rPr lang="en-US" altLang="en-GB"/>
              <a:t>Bitmap yang sudah menjadi vektor dapat kita ubah-ubah warna, posisi, bentuk, rotasi, dsb.</a:t>
            </a:r>
            <a:endParaRPr lang="en-US" altLang="en-GB"/>
          </a:p>
          <a:p>
            <a:r>
              <a:rPr lang="en-US" altLang="en-GB"/>
              <a:t>Caranya : </a:t>
            </a:r>
            <a:endParaRPr lang="en-US" altLang="en-GB"/>
          </a:p>
          <a:p>
            <a:pPr lvl="1"/>
            <a:r>
              <a:rPr lang="en-US" altLang="en-GB"/>
              <a:t>import bitmap ke area kerja</a:t>
            </a:r>
            <a:endParaRPr lang="en-US" altLang="en-GB"/>
          </a:p>
          <a:p>
            <a:pPr lvl="1"/>
            <a:r>
              <a:rPr lang="en-US" altLang="en-GB"/>
              <a:t>pilih Path &gt;&gt; Trace Bitmap</a:t>
            </a:r>
            <a:endParaRPr lang="en-US" altLang="en-GB"/>
          </a:p>
          <a:p>
            <a:pPr lvl="1"/>
            <a:r>
              <a:rPr lang="en-US" altLang="en-GB"/>
              <a:t>setting sesuai kebutuhan</a:t>
            </a:r>
            <a:endParaRPr lang="en-US" altLang="en-GB"/>
          </a:p>
          <a:p>
            <a:pPr lvl="1"/>
            <a:r>
              <a:rPr lang="en-US" altLang="en-GB"/>
              <a:t>klik update untuk melihat previewnya</a:t>
            </a:r>
            <a:endParaRPr lang="en-US" altLang="en-GB"/>
          </a:p>
          <a:p>
            <a:pPr lvl="1"/>
            <a:r>
              <a:rPr lang="en-US" altLang="en-GB"/>
              <a:t>klik OK</a:t>
            </a:r>
            <a:endParaRPr lang="en-US" altLang="en-GB"/>
          </a:p>
          <a:p>
            <a:pPr lvl="1"/>
            <a:r>
              <a:rPr lang="en-US" altLang="en-GB"/>
              <a:t>hasil tracing akan menumpuk bitmap. </a:t>
            </a:r>
            <a:endParaRPr lang="en-US" altLang="en-GB"/>
          </a:p>
          <a:p>
            <a:pPr lvl="1"/>
            <a:r>
              <a:rPr lang="en-US" altLang="en-GB"/>
              <a:t>pindahkan hasil tracingnya ke sisi kiri/kanan bitmap</a:t>
            </a:r>
            <a:endParaRPr lang="en-US" altLang="en-GB"/>
          </a:p>
          <a:p>
            <a:pPr lvl="1"/>
            <a:endParaRPr lang="en-US" altLang="en-GB"/>
          </a:p>
        </p:txBody>
      </p:sp>
      <p:sp>
        <p:nvSpPr>
          <p:cNvPr id="6" name="Text Box 5"/>
          <p:cNvSpPr txBox="1"/>
          <p:nvPr/>
        </p:nvSpPr>
        <p:spPr>
          <a:xfrm>
            <a:off x="7009655" y="1048219"/>
            <a:ext cx="716915" cy="306705"/>
          </a:xfrm>
          <a:prstGeom prst="rect">
            <a:avLst/>
          </a:prstGeom>
          <a:noFill/>
        </p:spPr>
        <p:txBody>
          <a:bodyPr wrap="none" rtlCol="0">
            <a:spAutoFit/>
          </a:bodyPr>
          <a:p>
            <a:r>
              <a:rPr lang="en-US" altLang="en-GB" sz="1400"/>
              <a:t>bitmap</a:t>
            </a:r>
            <a:endParaRPr lang="en-US" altLang="en-GB" sz="1400"/>
          </a:p>
        </p:txBody>
      </p:sp>
      <p:sp>
        <p:nvSpPr>
          <p:cNvPr id="14" name="Right Arrow 13"/>
          <p:cNvSpPr/>
          <p:nvPr/>
        </p:nvSpPr>
        <p:spPr>
          <a:xfrm>
            <a:off x="8547957" y="2054496"/>
            <a:ext cx="415208" cy="399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7" name="Picture 6"/>
          <p:cNvPicPr>
            <a:picLocks noChangeAspect="1"/>
          </p:cNvPicPr>
          <p:nvPr/>
        </p:nvPicPr>
        <p:blipFill>
          <a:blip r:embed="rId2"/>
          <a:stretch>
            <a:fillRect/>
          </a:stretch>
        </p:blipFill>
        <p:spPr>
          <a:xfrm>
            <a:off x="6581114" y="3378210"/>
            <a:ext cx="4244139" cy="3298176"/>
          </a:xfrm>
          <a:prstGeom prst="rect">
            <a:avLst/>
          </a:prstGeom>
        </p:spPr>
      </p:pic>
      <p:sp>
        <p:nvSpPr>
          <p:cNvPr id="8" name="Text Box 7"/>
          <p:cNvSpPr txBox="1"/>
          <p:nvPr/>
        </p:nvSpPr>
        <p:spPr>
          <a:xfrm>
            <a:off x="9092045" y="1048219"/>
            <a:ext cx="1924050" cy="306705"/>
          </a:xfrm>
          <a:prstGeom prst="rect">
            <a:avLst/>
          </a:prstGeom>
          <a:noFill/>
        </p:spPr>
        <p:txBody>
          <a:bodyPr wrap="none" rtlCol="0">
            <a:spAutoFit/>
          </a:bodyPr>
          <a:p>
            <a:r>
              <a:rPr lang="en-US" altLang="en-GB" sz="1400"/>
              <a:t>setelah tracing bitmap</a:t>
            </a:r>
            <a:endParaRPr lang="en-US" altLang="en-GB"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idx="1"/>
          </p:nvPr>
        </p:nvPicPr>
        <p:blipFill>
          <a:blip r:embed="rId1"/>
          <a:stretch>
            <a:fillRect/>
          </a:stretch>
        </p:blipFill>
        <p:spPr>
          <a:xfrm>
            <a:off x="73011" y="1827845"/>
            <a:ext cx="11737569" cy="3875277"/>
          </a:xfrm>
          <a:prstGeom prst="rect">
            <a:avLst/>
          </a:prstGeom>
        </p:spPr>
      </p:pic>
      <p:sp>
        <p:nvSpPr>
          <p:cNvPr id="2" name="Title 1"/>
          <p:cNvSpPr>
            <a:spLocks noGrp="1"/>
          </p:cNvSpPr>
          <p:nvPr>
            <p:ph type="title"/>
          </p:nvPr>
        </p:nvSpPr>
        <p:spPr/>
        <p:txBody>
          <a:bodyPr/>
          <a:p>
            <a:r>
              <a:rPr lang="en-US" altLang="en-GB">
                <a:sym typeface="+mn-ea"/>
              </a:rPr>
              <a:t>Tracing Bitmap - contoh</a:t>
            </a:r>
            <a:endParaRPr lang="en-US" altLang="en-GB"/>
          </a:p>
        </p:txBody>
      </p:sp>
      <p:sp>
        <p:nvSpPr>
          <p:cNvPr id="6" name="Text Box 5"/>
          <p:cNvSpPr txBox="1"/>
          <p:nvPr/>
        </p:nvSpPr>
        <p:spPr>
          <a:xfrm>
            <a:off x="662810" y="3810560"/>
            <a:ext cx="716915" cy="306705"/>
          </a:xfrm>
          <a:prstGeom prst="rect">
            <a:avLst/>
          </a:prstGeom>
          <a:noFill/>
        </p:spPr>
        <p:txBody>
          <a:bodyPr wrap="none" rtlCol="0">
            <a:spAutoFit/>
          </a:bodyPr>
          <a:p>
            <a:r>
              <a:rPr lang="en-US" altLang="en-GB" sz="1400"/>
              <a:t>bitmap</a:t>
            </a:r>
            <a:endParaRPr lang="en-US" altLang="en-GB" sz="1400"/>
          </a:p>
        </p:txBody>
      </p:sp>
      <p:sp>
        <p:nvSpPr>
          <p:cNvPr id="14" name="Right Arrow 13"/>
          <p:cNvSpPr/>
          <p:nvPr/>
        </p:nvSpPr>
        <p:spPr>
          <a:xfrm>
            <a:off x="1967478" y="2606837"/>
            <a:ext cx="420287" cy="40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0" name="Right Arrow 9"/>
          <p:cNvSpPr/>
          <p:nvPr/>
        </p:nvSpPr>
        <p:spPr>
          <a:xfrm>
            <a:off x="4215570" y="2606837"/>
            <a:ext cx="420287" cy="40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1" name="Text Box 10"/>
          <p:cNvSpPr txBox="1"/>
          <p:nvPr/>
        </p:nvSpPr>
        <p:spPr>
          <a:xfrm>
            <a:off x="2320468" y="3810560"/>
            <a:ext cx="1924050" cy="306705"/>
          </a:xfrm>
          <a:prstGeom prst="rect">
            <a:avLst/>
          </a:prstGeom>
          <a:noFill/>
        </p:spPr>
        <p:txBody>
          <a:bodyPr wrap="none" rtlCol="0">
            <a:spAutoFit/>
          </a:bodyPr>
          <a:p>
            <a:r>
              <a:rPr lang="en-US" altLang="en-GB" sz="1400"/>
              <a:t>setelah tracing bitmap</a:t>
            </a:r>
            <a:endParaRPr lang="en-US" altLang="en-GB" sz="1400"/>
          </a:p>
        </p:txBody>
      </p:sp>
      <p:sp>
        <p:nvSpPr>
          <p:cNvPr id="12" name="Text Box 11"/>
          <p:cNvSpPr txBox="1"/>
          <p:nvPr/>
        </p:nvSpPr>
        <p:spPr>
          <a:xfrm>
            <a:off x="4828224" y="5510120"/>
            <a:ext cx="4110990" cy="521970"/>
          </a:xfrm>
          <a:prstGeom prst="rect">
            <a:avLst/>
          </a:prstGeom>
          <a:noFill/>
        </p:spPr>
        <p:txBody>
          <a:bodyPr wrap="none" rtlCol="0">
            <a:spAutoFit/>
          </a:bodyPr>
          <a:p>
            <a:r>
              <a:rPr lang="en-US" altLang="en-GB" sz="1400"/>
              <a:t>kalau kita geser satu per satu, maka akan terlihat </a:t>
            </a:r>
            <a:endParaRPr lang="en-US" altLang="en-GB" sz="1400"/>
          </a:p>
          <a:p>
            <a:r>
              <a:rPr lang="en-US" altLang="en-GB" sz="1400"/>
              <a:t>komposisi vektornya</a:t>
            </a:r>
            <a:endParaRPr lang="en-US" altLang="en-GB"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237084" y="1136466"/>
            <a:ext cx="4616811" cy="2104611"/>
          </a:xfrm>
          <a:prstGeom prst="rect">
            <a:avLst/>
          </a:prstGeom>
        </p:spPr>
      </p:pic>
      <p:sp>
        <p:nvSpPr>
          <p:cNvPr id="2" name="Title 1"/>
          <p:cNvSpPr>
            <a:spLocks noGrp="1"/>
          </p:cNvSpPr>
          <p:nvPr>
            <p:ph type="title"/>
          </p:nvPr>
        </p:nvSpPr>
        <p:spPr/>
        <p:txBody>
          <a:bodyPr/>
          <a:p>
            <a:r>
              <a:rPr lang="en-US" altLang="en-GB">
                <a:sym typeface="+mn-ea"/>
              </a:rPr>
              <a:t>Duplicate, clone, copy/paste?</a:t>
            </a:r>
            <a:endParaRPr lang="en-US" altLang="en-GB"/>
          </a:p>
        </p:txBody>
      </p:sp>
      <p:sp>
        <p:nvSpPr>
          <p:cNvPr id="3" name="Content Placeholder 2"/>
          <p:cNvSpPr>
            <a:spLocks noGrp="1"/>
          </p:cNvSpPr>
          <p:nvPr>
            <p:ph idx="1"/>
          </p:nvPr>
        </p:nvSpPr>
        <p:spPr>
          <a:xfrm>
            <a:off x="609480" y="1152973"/>
            <a:ext cx="3980666" cy="4972976"/>
          </a:xfrm>
        </p:spPr>
        <p:txBody>
          <a:bodyPr/>
          <a:p>
            <a:r>
              <a:rPr lang="en-US" altLang="en-GB">
                <a:sym typeface="+mn-ea"/>
              </a:rPr>
              <a:t>Copy paste (Ctrl+C, Ctrl+V)</a:t>
            </a:r>
            <a:br>
              <a:rPr lang="en-US" altLang="en-GB"/>
            </a:br>
            <a:r>
              <a:rPr lang="en-US" altLang="en-GB"/>
              <a:t>menduplikasi objek. tiap-tiap objek hasil duplikasi merupakan objek independen</a:t>
            </a:r>
            <a:endParaRPr lang="en-US" altLang="en-GB"/>
          </a:p>
          <a:p>
            <a:endParaRPr lang="en-US" altLang="en-GB"/>
          </a:p>
          <a:p>
            <a:r>
              <a:rPr lang="en-US" altLang="en-GB">
                <a:sym typeface="+mn-ea"/>
              </a:rPr>
              <a:t>Duplicate (Ctrl+D)</a:t>
            </a:r>
            <a:br>
              <a:rPr lang="en-US" altLang="en-GB"/>
            </a:br>
            <a:r>
              <a:rPr lang="en-US" altLang="en-GB"/>
              <a:t>shortcut dari copy-paste :)</a:t>
            </a:r>
            <a:endParaRPr lang="en-US" altLang="en-GB"/>
          </a:p>
          <a:p>
            <a:endParaRPr lang="en-US" altLang="en-GB"/>
          </a:p>
          <a:p>
            <a:r>
              <a:rPr lang="en-US" altLang="en-GB"/>
              <a:t>Clone (Alt+D)</a:t>
            </a:r>
            <a:br>
              <a:rPr lang="en-US" altLang="en-GB"/>
            </a:br>
            <a:r>
              <a:rPr lang="en-US" altLang="en-GB"/>
              <a:t>Menduplikasi objek. Objek hasil clone akan mengikuti objek induknya (warna, ukuran, rotasi, dsb)</a:t>
            </a:r>
            <a:endParaRPr lang="en-US" altLang="en-GB"/>
          </a:p>
          <a:p>
            <a:endParaRPr lang="en-US" altLang="en-GB"/>
          </a:p>
          <a:p>
            <a:r>
              <a:rPr lang="en-US" altLang="en-GB"/>
              <a:t>Untuk mengetahui clone/tidak lihat keterangan pada status bar</a:t>
            </a:r>
            <a:endParaRPr lang="en-US" altLang="en-GB"/>
          </a:p>
          <a:p>
            <a:endParaRPr lang="en-US" altLang="en-GB"/>
          </a:p>
        </p:txBody>
      </p:sp>
      <p:sp>
        <p:nvSpPr>
          <p:cNvPr id="6" name="Text Box 5"/>
          <p:cNvSpPr txBox="1"/>
          <p:nvPr/>
        </p:nvSpPr>
        <p:spPr>
          <a:xfrm>
            <a:off x="6865538" y="1136466"/>
            <a:ext cx="1102360" cy="306705"/>
          </a:xfrm>
          <a:prstGeom prst="rect">
            <a:avLst/>
          </a:prstGeom>
          <a:noFill/>
        </p:spPr>
        <p:txBody>
          <a:bodyPr wrap="none" rtlCol="0">
            <a:spAutoFit/>
          </a:bodyPr>
          <a:p>
            <a:r>
              <a:rPr lang="en-US" altLang="en-GB" sz="1400"/>
              <a:t>posisi awal.</a:t>
            </a:r>
            <a:endParaRPr lang="en-US" altLang="en-GB" sz="1400"/>
          </a:p>
        </p:txBody>
      </p:sp>
      <p:sp>
        <p:nvSpPr>
          <p:cNvPr id="5" name="Text Box 4"/>
          <p:cNvSpPr txBox="1"/>
          <p:nvPr/>
        </p:nvSpPr>
        <p:spPr>
          <a:xfrm>
            <a:off x="5578647" y="2807457"/>
            <a:ext cx="1083310" cy="306705"/>
          </a:xfrm>
          <a:prstGeom prst="rect">
            <a:avLst/>
          </a:prstGeom>
          <a:noFill/>
        </p:spPr>
        <p:txBody>
          <a:bodyPr wrap="none" rtlCol="0">
            <a:spAutoFit/>
          </a:bodyPr>
          <a:p>
            <a:r>
              <a:rPr lang="en-US" altLang="en-GB" sz="1400"/>
              <a:t>objek induk</a:t>
            </a:r>
            <a:endParaRPr lang="en-US" altLang="en-GB" sz="1400"/>
          </a:p>
        </p:txBody>
      </p:sp>
      <p:sp>
        <p:nvSpPr>
          <p:cNvPr id="7" name="Text Box 6"/>
          <p:cNvSpPr txBox="1"/>
          <p:nvPr/>
        </p:nvSpPr>
        <p:spPr>
          <a:xfrm>
            <a:off x="6875061" y="2807457"/>
            <a:ext cx="1083310" cy="306705"/>
          </a:xfrm>
          <a:prstGeom prst="rect">
            <a:avLst/>
          </a:prstGeom>
          <a:noFill/>
        </p:spPr>
        <p:txBody>
          <a:bodyPr wrap="none" rtlCol="0">
            <a:spAutoFit/>
          </a:bodyPr>
          <a:p>
            <a:r>
              <a:rPr lang="en-US" altLang="en-GB" sz="1400"/>
              <a:t>objek clone</a:t>
            </a:r>
            <a:endParaRPr lang="en-US" altLang="en-GB" sz="1400"/>
          </a:p>
        </p:txBody>
      </p:sp>
      <p:sp>
        <p:nvSpPr>
          <p:cNvPr id="8" name="Text Box 7"/>
          <p:cNvSpPr txBox="1"/>
          <p:nvPr/>
        </p:nvSpPr>
        <p:spPr>
          <a:xfrm>
            <a:off x="8300356" y="2807457"/>
            <a:ext cx="1083310" cy="306705"/>
          </a:xfrm>
          <a:prstGeom prst="rect">
            <a:avLst/>
          </a:prstGeom>
          <a:noFill/>
        </p:spPr>
        <p:txBody>
          <a:bodyPr wrap="none" rtlCol="0">
            <a:spAutoFit/>
          </a:bodyPr>
          <a:p>
            <a:r>
              <a:rPr lang="en-US" altLang="en-GB" sz="1400"/>
              <a:t>objek clone</a:t>
            </a:r>
            <a:endParaRPr lang="en-US" altLang="en-GB" sz="1400"/>
          </a:p>
        </p:txBody>
      </p:sp>
      <p:pic>
        <p:nvPicPr>
          <p:cNvPr id="9" name="Picture 8"/>
          <p:cNvPicPr>
            <a:picLocks noChangeAspect="1"/>
          </p:cNvPicPr>
          <p:nvPr/>
        </p:nvPicPr>
        <p:blipFill>
          <a:blip r:embed="rId2"/>
          <a:stretch>
            <a:fillRect/>
          </a:stretch>
        </p:blipFill>
        <p:spPr>
          <a:xfrm>
            <a:off x="5152646" y="3735010"/>
            <a:ext cx="4785688" cy="2090009"/>
          </a:xfrm>
          <a:prstGeom prst="rect">
            <a:avLst/>
          </a:prstGeom>
        </p:spPr>
      </p:pic>
      <p:sp>
        <p:nvSpPr>
          <p:cNvPr id="10" name="Text Box 9"/>
          <p:cNvSpPr txBox="1"/>
          <p:nvPr/>
        </p:nvSpPr>
        <p:spPr>
          <a:xfrm>
            <a:off x="6452235" y="3609305"/>
            <a:ext cx="2379345" cy="306705"/>
          </a:xfrm>
          <a:prstGeom prst="rect">
            <a:avLst/>
          </a:prstGeom>
          <a:noFill/>
        </p:spPr>
        <p:txBody>
          <a:bodyPr wrap="none" rtlCol="0">
            <a:spAutoFit/>
          </a:bodyPr>
          <a:p>
            <a:r>
              <a:rPr lang="en-US" altLang="en-GB" sz="1400"/>
              <a:t>setelah objek induk dirotasi.</a:t>
            </a:r>
            <a:endParaRPr lang="en-US" altLang="en-GB" sz="1400"/>
          </a:p>
        </p:txBody>
      </p:sp>
      <p:sp>
        <p:nvSpPr>
          <p:cNvPr id="11" name="Text Box 10"/>
          <p:cNvSpPr txBox="1"/>
          <p:nvPr/>
        </p:nvSpPr>
        <p:spPr>
          <a:xfrm>
            <a:off x="5718319" y="5518374"/>
            <a:ext cx="1083310" cy="306705"/>
          </a:xfrm>
          <a:prstGeom prst="rect">
            <a:avLst/>
          </a:prstGeom>
          <a:noFill/>
        </p:spPr>
        <p:txBody>
          <a:bodyPr wrap="none" rtlCol="0">
            <a:spAutoFit/>
          </a:bodyPr>
          <a:p>
            <a:r>
              <a:rPr lang="en-US" altLang="en-GB" sz="1400"/>
              <a:t>objek induk</a:t>
            </a:r>
            <a:endParaRPr lang="en-US" altLang="en-GB" sz="1400"/>
          </a:p>
        </p:txBody>
      </p:sp>
      <p:sp>
        <p:nvSpPr>
          <p:cNvPr id="12" name="Text Box 11"/>
          <p:cNvSpPr txBox="1"/>
          <p:nvPr/>
        </p:nvSpPr>
        <p:spPr>
          <a:xfrm>
            <a:off x="7014734" y="5518374"/>
            <a:ext cx="1083310" cy="306705"/>
          </a:xfrm>
          <a:prstGeom prst="rect">
            <a:avLst/>
          </a:prstGeom>
          <a:noFill/>
        </p:spPr>
        <p:txBody>
          <a:bodyPr wrap="none" rtlCol="0">
            <a:spAutoFit/>
          </a:bodyPr>
          <a:p>
            <a:r>
              <a:rPr lang="en-US" altLang="en-GB" sz="1400"/>
              <a:t>objek clone</a:t>
            </a:r>
            <a:endParaRPr lang="en-US" altLang="en-GB" sz="1400"/>
          </a:p>
        </p:txBody>
      </p:sp>
      <p:sp>
        <p:nvSpPr>
          <p:cNvPr id="13" name="Text Box 12"/>
          <p:cNvSpPr txBox="1"/>
          <p:nvPr/>
        </p:nvSpPr>
        <p:spPr>
          <a:xfrm>
            <a:off x="8440028" y="5518374"/>
            <a:ext cx="1083310" cy="306705"/>
          </a:xfrm>
          <a:prstGeom prst="rect">
            <a:avLst/>
          </a:prstGeom>
          <a:noFill/>
        </p:spPr>
        <p:txBody>
          <a:bodyPr wrap="none" rtlCol="0">
            <a:spAutoFit/>
          </a:bodyPr>
          <a:p>
            <a:r>
              <a:rPr lang="en-US" altLang="en-GB" sz="1400"/>
              <a:t>objek clone</a:t>
            </a:r>
            <a:endParaRPr lang="en-US" altLang="en-GB" sz="1400"/>
          </a:p>
        </p:txBody>
      </p:sp>
      <p:pic>
        <p:nvPicPr>
          <p:cNvPr id="14" name="Picture 13"/>
          <p:cNvPicPr>
            <a:picLocks noChangeAspect="1"/>
          </p:cNvPicPr>
          <p:nvPr/>
        </p:nvPicPr>
        <p:blipFill>
          <a:blip r:embed="rId3"/>
          <a:stretch>
            <a:fillRect/>
          </a:stretch>
        </p:blipFill>
        <p:spPr>
          <a:xfrm>
            <a:off x="4590146" y="6125949"/>
            <a:ext cx="2071597" cy="469173"/>
          </a:xfrm>
          <a:prstGeom prst="rect">
            <a:avLst/>
          </a:prstGeom>
        </p:spPr>
      </p:pic>
      <p:pic>
        <p:nvPicPr>
          <p:cNvPr id="15" name="Picture 14"/>
          <p:cNvPicPr>
            <a:picLocks noChangeAspect="1"/>
          </p:cNvPicPr>
          <p:nvPr/>
        </p:nvPicPr>
        <p:blipFill>
          <a:blip r:embed="rId4"/>
          <a:stretch>
            <a:fillRect/>
          </a:stretch>
        </p:blipFill>
        <p:spPr>
          <a:xfrm>
            <a:off x="7014734" y="6125949"/>
            <a:ext cx="5173596" cy="469173"/>
          </a:xfrm>
          <a:prstGeom prst="rect">
            <a:avLst/>
          </a:prstGeom>
        </p:spPr>
      </p:pic>
      <p:cxnSp>
        <p:nvCxnSpPr>
          <p:cNvPr id="21" name="Straight Arrow Connector 20"/>
          <p:cNvCxnSpPr/>
          <p:nvPr/>
        </p:nvCxnSpPr>
        <p:spPr>
          <a:xfrm flipH="1">
            <a:off x="5237084" y="5318388"/>
            <a:ext cx="398067" cy="660905"/>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97831" y="5246647"/>
            <a:ext cx="69201" cy="850733"/>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Mengulang pola/objek</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coming soon</a:t>
            </a:r>
            <a:endParaRPr lang="en-US" alt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Setting brosur lipat 3</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sym typeface="+mn-ea"/>
              </a:rPr>
              <a:t>coming soon</a:t>
            </a:r>
            <a:endParaRPr lang="en-US" alt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background3"/>
          <p:cNvPicPr>
            <a:picLocks noChangeAspect="1"/>
          </p:cNvPicPr>
          <p:nvPr/>
        </p:nvPicPr>
        <p:blipFill>
          <a:blip r:embed="rId1"/>
          <a:srcRect b="25450"/>
          <a:stretch>
            <a:fillRect/>
          </a:stretch>
        </p:blipFill>
        <p:spPr>
          <a:xfrm>
            <a:off x="-26665" y="-5674"/>
            <a:ext cx="12240390" cy="6843953"/>
          </a:xfrm>
          <a:prstGeom prst="rect">
            <a:avLst/>
          </a:prstGeom>
        </p:spPr>
      </p:pic>
      <p:sp>
        <p:nvSpPr>
          <p:cNvPr id="5" name="Title 3"/>
          <p:cNvSpPr>
            <a:spLocks noGrp="1"/>
          </p:cNvSpPr>
          <p:nvPr/>
        </p:nvSpPr>
        <p:spPr>
          <a:xfrm>
            <a:off x="1942083" y="829187"/>
            <a:ext cx="3287383" cy="1156107"/>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6600" b="1">
                <a:solidFill>
                  <a:schemeClr val="tx1"/>
                </a:solidFill>
              </a:rPr>
              <a:t>Tugas!</a:t>
            </a:r>
            <a:endParaRPr lang="en-US" altLang="en-GB" sz="6600" b="1">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Tugas!</a:t>
            </a:r>
            <a:endParaRPr lang="en-US" altLang="en-GB"/>
          </a:p>
        </p:txBody>
      </p:sp>
      <p:sp>
        <p:nvSpPr>
          <p:cNvPr id="3" name="Content Placeholder 2"/>
          <p:cNvSpPr>
            <a:spLocks noGrp="1"/>
          </p:cNvSpPr>
          <p:nvPr>
            <p:ph idx="1"/>
          </p:nvPr>
        </p:nvSpPr>
        <p:spPr/>
        <p:txBody>
          <a:bodyPr/>
          <a:p>
            <a:pPr marL="0" indent="0">
              <a:buNone/>
            </a:pPr>
            <a:r>
              <a:rPr lang="en-US" altLang="en-GB"/>
              <a:t>Anda bebas berkreasi untuk tugas kali ini</a:t>
            </a:r>
            <a:endParaRPr lang="en-US" altLang="en-GB"/>
          </a:p>
          <a:p>
            <a:endParaRPr lang="en-US" altLang="en-GB"/>
          </a:p>
          <a:p>
            <a:r>
              <a:rPr lang="en-US" altLang="en-GB"/>
              <a:t>Jenis x : a </a:t>
            </a:r>
            <a:endParaRPr lang="en-US" altLang="en-GB"/>
          </a:p>
          <a:p>
            <a:r>
              <a:rPr lang="en-US" altLang="en-GB"/>
              <a:t>Teknik yang harus digunakan : </a:t>
            </a:r>
            <a:endParaRPr lang="en-US" altLang="en-GB"/>
          </a:p>
          <a:p>
            <a:pPr lvl="1"/>
            <a:r>
              <a:rPr lang="en-US" altLang="en-GB"/>
              <a:t>Object to Path</a:t>
            </a:r>
            <a:endParaRPr lang="en-US" altLang="en-GB"/>
          </a:p>
          <a:p>
            <a:pPr lvl="1"/>
            <a:r>
              <a:rPr lang="en-US" altLang="en-GB"/>
              <a:t>Path</a:t>
            </a:r>
            <a:endParaRPr lang="en-US" altLang="en-GB"/>
          </a:p>
          <a:p>
            <a:pPr lvl="1"/>
            <a:r>
              <a:rPr lang="en-US" altLang="en-GB"/>
              <a:t>Text Follow Path</a:t>
            </a:r>
            <a:endParaRPr lang="en-US" altLang="en-GB"/>
          </a:p>
          <a:p>
            <a:pPr lvl="1"/>
            <a:r>
              <a:rPr lang="en-US" altLang="en-GB"/>
              <a:t>Mengulang Pola Objek </a:t>
            </a:r>
            <a:endParaRPr lang="en-US" altLang="en-GB"/>
          </a:p>
          <a:p>
            <a:pPr lvl="1"/>
            <a:r>
              <a:rPr lang="en-US" altLang="en-GB"/>
              <a:t>Brosur lipat 3</a:t>
            </a:r>
            <a:endParaRPr lang="en-US" altLang="en-GB"/>
          </a:p>
          <a:p>
            <a:pPr lvl="1"/>
            <a:endParaRPr lang="en-US" alt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Mobile App Design</a:t>
            </a:r>
            <a:endParaRPr lang="en-US" altLang="en-GB"/>
          </a:p>
        </p:txBody>
      </p:sp>
      <p:pic>
        <p:nvPicPr>
          <p:cNvPr id="3" name="Content Placeholder 2"/>
          <p:cNvPicPr>
            <a:picLocks noChangeAspect="1"/>
          </p:cNvPicPr>
          <p:nvPr>
            <p:ph idx="1"/>
          </p:nvPr>
        </p:nvPicPr>
        <p:blipFill>
          <a:blip r:embed="rId1"/>
          <a:stretch>
            <a:fillRect/>
          </a:stretch>
        </p:blipFill>
        <p:spPr>
          <a:xfrm>
            <a:off x="609480" y="1139006"/>
            <a:ext cx="7466765" cy="5673878"/>
          </a:xfrm>
          <a:prstGeom prst="rect">
            <a:avLst/>
          </a:prstGeom>
        </p:spPr>
      </p:pic>
      <p:sp>
        <p:nvSpPr>
          <p:cNvPr id="8" name="Text Box 7"/>
          <p:cNvSpPr txBox="1"/>
          <p:nvPr/>
        </p:nvSpPr>
        <p:spPr>
          <a:xfrm>
            <a:off x="8596842" y="1718647"/>
            <a:ext cx="3064542" cy="737235"/>
          </a:xfrm>
          <a:prstGeom prst="rect">
            <a:avLst/>
          </a:prstGeom>
          <a:noFill/>
        </p:spPr>
        <p:txBody>
          <a:bodyPr wrap="square" rtlCol="0">
            <a:spAutoFit/>
          </a:bodyPr>
          <a:p>
            <a:pPr algn="l"/>
            <a:r>
              <a:rPr lang="en-US" altLang="en-GB" sz="1400"/>
              <a:t>sumber :</a:t>
            </a:r>
            <a:br>
              <a:rPr lang="en-US" altLang="en-GB" sz="1400"/>
            </a:br>
            <a:r>
              <a:rPr lang="en-US" altLang="en-GB" sz="1400">
                <a:hlinkClick r:id="rId2" action="ppaction://hlinkfile"/>
              </a:rPr>
              <a:t>https://dribbble.com/shots/3963825-Hotel-App</a:t>
            </a:r>
            <a:r>
              <a:rPr lang="en-US" altLang="en-GB" sz="1400"/>
              <a:t> </a:t>
            </a:r>
            <a:endParaRPr lang="en-US" altLang="en-GB"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Cartoon design</a:t>
            </a:r>
            <a:endParaRPr lang="en-US" altLang="en-GB"/>
          </a:p>
        </p:txBody>
      </p:sp>
      <p:pic>
        <p:nvPicPr>
          <p:cNvPr id="5" name="Content Placeholder 4"/>
          <p:cNvPicPr>
            <a:picLocks noChangeAspect="1"/>
          </p:cNvPicPr>
          <p:nvPr>
            <p:ph idx="1"/>
          </p:nvPr>
        </p:nvPicPr>
        <p:blipFill>
          <a:blip r:embed="rId1"/>
          <a:stretch>
            <a:fillRect/>
          </a:stretch>
        </p:blipFill>
        <p:spPr>
          <a:xfrm>
            <a:off x="253315" y="1617067"/>
            <a:ext cx="5724668" cy="4343180"/>
          </a:xfrm>
          <a:prstGeom prst="rect">
            <a:avLst/>
          </a:prstGeom>
        </p:spPr>
      </p:pic>
      <p:pic>
        <p:nvPicPr>
          <p:cNvPr id="6" name="Picture 5"/>
          <p:cNvPicPr>
            <a:picLocks noChangeAspect="1"/>
          </p:cNvPicPr>
          <p:nvPr/>
        </p:nvPicPr>
        <p:blipFill>
          <a:blip r:embed="rId2"/>
          <a:stretch>
            <a:fillRect/>
          </a:stretch>
        </p:blipFill>
        <p:spPr>
          <a:xfrm>
            <a:off x="6045280" y="1617067"/>
            <a:ext cx="5670704" cy="4292390"/>
          </a:xfrm>
          <a:prstGeom prst="rect">
            <a:avLst/>
          </a:prstGeom>
        </p:spPr>
      </p:pic>
      <p:sp>
        <p:nvSpPr>
          <p:cNvPr id="7" name="Text Box 6"/>
          <p:cNvSpPr txBox="1"/>
          <p:nvPr/>
        </p:nvSpPr>
        <p:spPr>
          <a:xfrm>
            <a:off x="253315" y="6036432"/>
            <a:ext cx="3486785" cy="306705"/>
          </a:xfrm>
          <a:prstGeom prst="rect">
            <a:avLst/>
          </a:prstGeom>
          <a:noFill/>
        </p:spPr>
        <p:txBody>
          <a:bodyPr wrap="none" rtlCol="0">
            <a:spAutoFit/>
          </a:bodyPr>
          <a:p>
            <a:pPr algn="l"/>
            <a:r>
              <a:rPr lang="en-US" altLang="en-GB" sz="1400"/>
              <a:t>sumber : </a:t>
            </a:r>
            <a:r>
              <a:rPr lang="en-US" altLang="en-GB" sz="1400">
                <a:hlinkClick r:id="rId3" action="ppaction://hlinkfile"/>
              </a:rPr>
              <a:t>https://dribbble.com/siegemedia</a:t>
            </a:r>
            <a:r>
              <a:rPr lang="en-US" altLang="en-GB" sz="1400"/>
              <a:t> </a:t>
            </a:r>
            <a:endParaRPr lang="en-US" altLang="en-GB"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9046" y="-12023"/>
            <a:ext cx="10391634" cy="6937914"/>
          </a:xfrm>
          <a:prstGeom prst="rect">
            <a:avLst/>
          </a:prstGeom>
        </p:spPr>
      </p:pic>
      <p:sp>
        <p:nvSpPr>
          <p:cNvPr id="4" name="Title 3"/>
          <p:cNvSpPr>
            <a:spLocks noGrp="1"/>
          </p:cNvSpPr>
          <p:nvPr>
            <p:ph type="title"/>
          </p:nvPr>
        </p:nvSpPr>
        <p:spPr>
          <a:xfrm>
            <a:off x="7057271" y="846963"/>
            <a:ext cx="4659348" cy="4538087"/>
          </a:xfrm>
        </p:spPr>
        <p:txBody>
          <a:bodyPr/>
          <a:p>
            <a:pPr algn="r"/>
            <a:r>
              <a:rPr lang="en-US" altLang="en-GB" sz="4000" b="1">
                <a:solidFill>
                  <a:schemeClr val="tx1"/>
                </a:solidFill>
              </a:rPr>
              <a:t>Apakah</a:t>
            </a:r>
            <a:br>
              <a:rPr lang="en-US" altLang="en-GB" sz="4000" b="1">
                <a:solidFill>
                  <a:schemeClr val="tx1"/>
                </a:solidFill>
              </a:rPr>
            </a:br>
            <a:r>
              <a:rPr lang="en-US" altLang="en-GB" sz="4000" b="1">
                <a:solidFill>
                  <a:schemeClr val="tx1"/>
                </a:solidFill>
              </a:rPr>
              <a:t>Laptop + Mouse </a:t>
            </a:r>
            <a:br>
              <a:rPr lang="en-US" altLang="en-GB" sz="4000" b="1">
                <a:solidFill>
                  <a:schemeClr val="tx1"/>
                </a:solidFill>
              </a:rPr>
            </a:br>
            <a:r>
              <a:rPr lang="en-US" altLang="en-GB" sz="4000" b="1">
                <a:solidFill>
                  <a:schemeClr val="tx1"/>
                </a:solidFill>
              </a:rPr>
              <a:t>sudah ada?</a:t>
            </a:r>
            <a:br>
              <a:rPr lang="en-US" altLang="en-GB" sz="4000" b="1">
                <a:solidFill>
                  <a:schemeClr val="tx1"/>
                </a:solidFill>
              </a:rPr>
            </a:br>
            <a:br>
              <a:rPr lang="en-US" altLang="en-GB" sz="4000" b="1">
                <a:solidFill>
                  <a:schemeClr val="tx1"/>
                </a:solidFill>
              </a:rPr>
            </a:br>
            <a:r>
              <a:rPr lang="en-US" altLang="en-GB" sz="4000" b="1">
                <a:solidFill>
                  <a:schemeClr val="tx1"/>
                </a:solidFill>
              </a:rPr>
              <a:t>Inkscape sudah terinstal?</a:t>
            </a:r>
            <a:endParaRPr lang="en-US" altLang="en-GB" sz="4000" b="1">
              <a:solidFill>
                <a:schemeClr val="tx1"/>
              </a:solidFill>
            </a:endParaRPr>
          </a:p>
        </p:txBody>
      </p:sp>
      <p:sp>
        <p:nvSpPr>
          <p:cNvPr id="5" name="Text Placeholder 4"/>
          <p:cNvSpPr>
            <a:spLocks noGrp="1"/>
          </p:cNvSpPr>
          <p:nvPr>
            <p:ph type="body" idx="1"/>
          </p:nvPr>
        </p:nvSpPr>
        <p:spPr/>
        <p:txBody>
          <a:bodyPr/>
          <a:p>
            <a:endParaRPr lang="en-GB" altLang="en-US"/>
          </a:p>
        </p:txBody>
      </p:sp>
      <p:sp>
        <p:nvSpPr>
          <p:cNvPr id="7" name="Title 3"/>
          <p:cNvSpPr>
            <a:spLocks noGrp="1"/>
          </p:cNvSpPr>
          <p:nvPr/>
        </p:nvSpPr>
        <p:spPr>
          <a:xfrm>
            <a:off x="7501048" y="795538"/>
            <a:ext cx="4215570" cy="693918"/>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2800" b="1">
                <a:solidFill>
                  <a:schemeClr val="tx1"/>
                </a:solidFill>
              </a:rPr>
              <a:t>sebelum memulai...</a:t>
            </a:r>
            <a:endParaRPr lang="en-US" altLang="en-GB" sz="2800" b="1">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Brosur lipat 3</a:t>
            </a:r>
            <a:endParaRPr lang="en-US" altLang="en-GB"/>
          </a:p>
        </p:txBody>
      </p:sp>
      <p:sp>
        <p:nvSpPr>
          <p:cNvPr id="7" name="Text Box 6"/>
          <p:cNvSpPr txBox="1"/>
          <p:nvPr/>
        </p:nvSpPr>
        <p:spPr>
          <a:xfrm>
            <a:off x="253315" y="6036432"/>
            <a:ext cx="3091180" cy="306705"/>
          </a:xfrm>
          <a:prstGeom prst="rect">
            <a:avLst/>
          </a:prstGeom>
          <a:noFill/>
        </p:spPr>
        <p:txBody>
          <a:bodyPr wrap="none" rtlCol="0">
            <a:spAutoFit/>
          </a:bodyPr>
          <a:p>
            <a:pPr algn="l"/>
            <a:r>
              <a:rPr lang="en-US" altLang="en-GB" sz="1400"/>
              <a:t>sumber : </a:t>
            </a:r>
            <a:r>
              <a:rPr lang="en-US" altLang="en-GB" sz="1400">
                <a:hlinkClick r:id="rId1" action="ppaction://hlinkfile"/>
              </a:rPr>
              <a:t>https://dribbble.com/artbart</a:t>
            </a:r>
            <a:r>
              <a:rPr lang="en-US" altLang="en-GB" sz="1400"/>
              <a:t> </a:t>
            </a:r>
            <a:endParaRPr lang="en-US" altLang="en-GB" sz="1400"/>
          </a:p>
        </p:txBody>
      </p:sp>
      <p:pic>
        <p:nvPicPr>
          <p:cNvPr id="4" name="Content Placeholder 3"/>
          <p:cNvPicPr>
            <a:picLocks noChangeAspect="1"/>
          </p:cNvPicPr>
          <p:nvPr>
            <p:ph idx="1"/>
          </p:nvPr>
        </p:nvPicPr>
        <p:blipFill>
          <a:blip r:embed="rId2"/>
          <a:stretch>
            <a:fillRect/>
          </a:stretch>
        </p:blipFill>
        <p:spPr>
          <a:xfrm>
            <a:off x="401241" y="1654524"/>
            <a:ext cx="5661815" cy="4277153"/>
          </a:xfrm>
          <a:prstGeom prst="rect">
            <a:avLst/>
          </a:prstGeom>
        </p:spPr>
      </p:pic>
      <p:pic>
        <p:nvPicPr>
          <p:cNvPr id="8" name="Picture 7"/>
          <p:cNvPicPr>
            <a:picLocks noChangeAspect="1"/>
          </p:cNvPicPr>
          <p:nvPr/>
        </p:nvPicPr>
        <p:blipFill>
          <a:blip r:embed="rId3"/>
          <a:stretch>
            <a:fillRect/>
          </a:stretch>
        </p:blipFill>
        <p:spPr>
          <a:xfrm>
            <a:off x="6131623" y="1654524"/>
            <a:ext cx="5699273" cy="42771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Ikon bebas</a:t>
            </a:r>
            <a:endParaRPr lang="en-US" altLang="en-GB"/>
          </a:p>
        </p:txBody>
      </p:sp>
      <p:sp>
        <p:nvSpPr>
          <p:cNvPr id="7" name="Text Box 6"/>
          <p:cNvSpPr txBox="1"/>
          <p:nvPr/>
        </p:nvSpPr>
        <p:spPr>
          <a:xfrm>
            <a:off x="8287658" y="3871508"/>
            <a:ext cx="3012440" cy="306705"/>
          </a:xfrm>
          <a:prstGeom prst="rect">
            <a:avLst/>
          </a:prstGeom>
          <a:noFill/>
        </p:spPr>
        <p:txBody>
          <a:bodyPr wrap="none" rtlCol="0">
            <a:spAutoFit/>
          </a:bodyPr>
          <a:p>
            <a:pPr algn="l"/>
            <a:r>
              <a:rPr lang="en-US" altLang="en-GB" sz="1400"/>
              <a:t>sumber : </a:t>
            </a:r>
            <a:r>
              <a:rPr lang="en-US" altLang="en-GB" sz="1400">
                <a:hlinkClick r:id="rId1" action="ppaction://hlinkfile"/>
              </a:rPr>
              <a:t>https://dribbble.com/ozant</a:t>
            </a:r>
            <a:r>
              <a:rPr lang="en-US" altLang="en-GB" sz="1400"/>
              <a:t> </a:t>
            </a:r>
            <a:endParaRPr lang="en-US" altLang="en-GB" sz="1400"/>
          </a:p>
        </p:txBody>
      </p:sp>
      <p:pic>
        <p:nvPicPr>
          <p:cNvPr id="9" name="Content Placeholder 8"/>
          <p:cNvPicPr>
            <a:picLocks noChangeAspect="1"/>
          </p:cNvPicPr>
          <p:nvPr>
            <p:ph idx="1"/>
          </p:nvPr>
        </p:nvPicPr>
        <p:blipFill>
          <a:blip r:embed="rId2"/>
          <a:stretch>
            <a:fillRect/>
          </a:stretch>
        </p:blipFill>
        <p:spPr>
          <a:xfrm>
            <a:off x="318072" y="1001873"/>
            <a:ext cx="3829566" cy="2869635"/>
          </a:xfrm>
          <a:prstGeom prst="rect">
            <a:avLst/>
          </a:prstGeom>
        </p:spPr>
      </p:pic>
      <p:pic>
        <p:nvPicPr>
          <p:cNvPr id="10" name="Picture 9"/>
          <p:cNvPicPr>
            <a:picLocks noChangeAspect="1"/>
          </p:cNvPicPr>
          <p:nvPr/>
        </p:nvPicPr>
        <p:blipFill>
          <a:blip r:embed="rId3"/>
          <a:stretch>
            <a:fillRect/>
          </a:stretch>
        </p:blipFill>
        <p:spPr>
          <a:xfrm>
            <a:off x="4147638" y="996794"/>
            <a:ext cx="3804806" cy="2869635"/>
          </a:xfrm>
          <a:prstGeom prst="rect">
            <a:avLst/>
          </a:prstGeom>
        </p:spPr>
      </p:pic>
      <p:pic>
        <p:nvPicPr>
          <p:cNvPr id="11" name="Picture 10"/>
          <p:cNvPicPr>
            <a:picLocks noChangeAspect="1"/>
          </p:cNvPicPr>
          <p:nvPr/>
        </p:nvPicPr>
        <p:blipFill>
          <a:blip r:embed="rId4"/>
          <a:stretch>
            <a:fillRect/>
          </a:stretch>
        </p:blipFill>
        <p:spPr>
          <a:xfrm>
            <a:off x="337119" y="3871508"/>
            <a:ext cx="3792108" cy="2869635"/>
          </a:xfrm>
          <a:prstGeom prst="rect">
            <a:avLst/>
          </a:prstGeom>
        </p:spPr>
      </p:pic>
      <p:pic>
        <p:nvPicPr>
          <p:cNvPr id="12" name="Picture 11"/>
          <p:cNvPicPr>
            <a:picLocks noChangeAspect="1"/>
          </p:cNvPicPr>
          <p:nvPr/>
        </p:nvPicPr>
        <p:blipFill>
          <a:blip r:embed="rId5"/>
          <a:stretch>
            <a:fillRect/>
          </a:stretch>
        </p:blipFill>
        <p:spPr>
          <a:xfrm>
            <a:off x="4127322" y="3866429"/>
            <a:ext cx="3825122" cy="2869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Manual Tracing</a:t>
            </a:r>
            <a:endParaRPr lang="en-US" altLang="en-GB"/>
          </a:p>
        </p:txBody>
      </p:sp>
      <p:sp>
        <p:nvSpPr>
          <p:cNvPr id="7" name="Text Box 6"/>
          <p:cNvSpPr txBox="1"/>
          <p:nvPr/>
        </p:nvSpPr>
        <p:spPr>
          <a:xfrm>
            <a:off x="609480" y="5674553"/>
            <a:ext cx="3744595" cy="306705"/>
          </a:xfrm>
          <a:prstGeom prst="rect">
            <a:avLst/>
          </a:prstGeom>
          <a:noFill/>
        </p:spPr>
        <p:txBody>
          <a:bodyPr wrap="none" rtlCol="0">
            <a:spAutoFit/>
          </a:bodyPr>
          <a:p>
            <a:pPr algn="l"/>
            <a:r>
              <a:rPr lang="en-US" altLang="en-GB" sz="1400"/>
              <a:t>sumber : </a:t>
            </a:r>
            <a:r>
              <a:rPr lang="en-US" altLang="en-GB" sz="1400">
                <a:hlinkClick r:id="rId1" action="ppaction://hlinkfile"/>
              </a:rPr>
              <a:t>https://ndop.deviantart.com/gallery/</a:t>
            </a:r>
            <a:r>
              <a:rPr lang="en-US" altLang="en-GB" sz="1400"/>
              <a:t> </a:t>
            </a:r>
            <a:endParaRPr lang="en-US" altLang="en-GB" sz="1400"/>
          </a:p>
        </p:txBody>
      </p:sp>
      <p:pic>
        <p:nvPicPr>
          <p:cNvPr id="4" name="Content Placeholder 3"/>
          <p:cNvPicPr>
            <a:picLocks noChangeAspect="1"/>
          </p:cNvPicPr>
          <p:nvPr>
            <p:ph idx="1"/>
          </p:nvPr>
        </p:nvPicPr>
        <p:blipFill>
          <a:blip r:embed="rId2"/>
          <a:stretch>
            <a:fillRect/>
          </a:stretch>
        </p:blipFill>
        <p:spPr>
          <a:xfrm>
            <a:off x="609480" y="1544056"/>
            <a:ext cx="5198357" cy="3895593"/>
          </a:xfrm>
          <a:prstGeom prst="rect">
            <a:avLst/>
          </a:prstGeom>
        </p:spPr>
      </p:pic>
      <p:pic>
        <p:nvPicPr>
          <p:cNvPr id="5" name="Picture 4"/>
          <p:cNvPicPr>
            <a:picLocks noChangeAspect="1"/>
          </p:cNvPicPr>
          <p:nvPr/>
        </p:nvPicPr>
        <p:blipFill>
          <a:blip r:embed="rId3"/>
          <a:stretch>
            <a:fillRect/>
          </a:stretch>
        </p:blipFill>
        <p:spPr>
          <a:xfrm>
            <a:off x="5919575" y="1540882"/>
            <a:ext cx="5837041" cy="38987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Logo proposal (minimal 3 logo)</a:t>
            </a:r>
            <a:endParaRPr lang="en-US" altLang="en-GB"/>
          </a:p>
        </p:txBody>
      </p:sp>
      <p:sp>
        <p:nvSpPr>
          <p:cNvPr id="7" name="Text Box 6"/>
          <p:cNvSpPr txBox="1"/>
          <p:nvPr/>
        </p:nvSpPr>
        <p:spPr>
          <a:xfrm>
            <a:off x="609480" y="6182453"/>
            <a:ext cx="3684270" cy="306705"/>
          </a:xfrm>
          <a:prstGeom prst="rect">
            <a:avLst/>
          </a:prstGeom>
          <a:noFill/>
        </p:spPr>
        <p:txBody>
          <a:bodyPr wrap="none" rtlCol="0">
            <a:spAutoFit/>
          </a:bodyPr>
          <a:p>
            <a:pPr algn="l"/>
            <a:r>
              <a:rPr lang="en-US" altLang="en-GB" sz="1400"/>
              <a:t>sumber : </a:t>
            </a:r>
            <a:r>
              <a:rPr lang="en-US" altLang="en-GB" sz="1400">
                <a:hlinkClick r:id="rId1" action="ppaction://hlinkfile"/>
              </a:rPr>
              <a:t>https://dribbble.com/vadimcarazan </a:t>
            </a:r>
            <a:endParaRPr lang="en-US" altLang="en-GB" sz="1400"/>
          </a:p>
        </p:txBody>
      </p:sp>
      <p:pic>
        <p:nvPicPr>
          <p:cNvPr id="8" name="Picture 7"/>
          <p:cNvPicPr>
            <a:picLocks noChangeAspect="1"/>
          </p:cNvPicPr>
          <p:nvPr/>
        </p:nvPicPr>
        <p:blipFill>
          <a:blip r:embed="rId2"/>
          <a:stretch>
            <a:fillRect/>
          </a:stretch>
        </p:blipFill>
        <p:spPr>
          <a:xfrm>
            <a:off x="670428" y="1725630"/>
            <a:ext cx="2876619" cy="2181431"/>
          </a:xfrm>
          <a:prstGeom prst="rect">
            <a:avLst/>
          </a:prstGeom>
        </p:spPr>
      </p:pic>
      <p:pic>
        <p:nvPicPr>
          <p:cNvPr id="9" name="Picture 8"/>
          <p:cNvPicPr>
            <a:picLocks noChangeAspect="1"/>
          </p:cNvPicPr>
          <p:nvPr/>
        </p:nvPicPr>
        <p:blipFill>
          <a:blip r:embed="rId3"/>
          <a:stretch>
            <a:fillRect/>
          </a:stretch>
        </p:blipFill>
        <p:spPr>
          <a:xfrm>
            <a:off x="3567363" y="1725630"/>
            <a:ext cx="2890586" cy="2201747"/>
          </a:xfrm>
          <a:prstGeom prst="rect">
            <a:avLst/>
          </a:prstGeom>
        </p:spPr>
      </p:pic>
      <p:pic>
        <p:nvPicPr>
          <p:cNvPr id="12" name="Content Placeholder 11"/>
          <p:cNvPicPr>
            <a:picLocks noChangeAspect="1"/>
          </p:cNvPicPr>
          <p:nvPr>
            <p:ph idx="1"/>
          </p:nvPr>
        </p:nvPicPr>
        <p:blipFill>
          <a:blip r:embed="rId4"/>
          <a:stretch>
            <a:fillRect/>
          </a:stretch>
        </p:blipFill>
        <p:spPr>
          <a:xfrm>
            <a:off x="670428" y="3907061"/>
            <a:ext cx="2896935" cy="2147782"/>
          </a:xfrm>
          <a:prstGeom prst="rect">
            <a:avLst/>
          </a:prstGeom>
        </p:spPr>
      </p:pic>
      <p:pic>
        <p:nvPicPr>
          <p:cNvPr id="13" name="Picture 12"/>
          <p:cNvPicPr>
            <a:picLocks noChangeAspect="1"/>
          </p:cNvPicPr>
          <p:nvPr/>
        </p:nvPicPr>
        <p:blipFill>
          <a:blip r:embed="rId5"/>
          <a:stretch>
            <a:fillRect/>
          </a:stretch>
        </p:blipFill>
        <p:spPr>
          <a:xfrm>
            <a:off x="3529905" y="3907061"/>
            <a:ext cx="2863286" cy="2174447"/>
          </a:xfrm>
          <a:prstGeom prst="rect">
            <a:avLst/>
          </a:prstGeom>
        </p:spPr>
      </p:pic>
      <p:pic>
        <p:nvPicPr>
          <p:cNvPr id="14" name="Picture 13"/>
          <p:cNvPicPr>
            <a:picLocks noChangeAspect="1"/>
          </p:cNvPicPr>
          <p:nvPr/>
        </p:nvPicPr>
        <p:blipFill>
          <a:blip r:embed="rId6"/>
          <a:stretch>
            <a:fillRect/>
          </a:stretch>
        </p:blipFill>
        <p:spPr>
          <a:xfrm>
            <a:off x="6418586" y="3907061"/>
            <a:ext cx="2896300" cy="2167463"/>
          </a:xfrm>
          <a:prstGeom prst="rect">
            <a:avLst/>
          </a:prstGeom>
        </p:spPr>
      </p:pic>
      <p:pic>
        <p:nvPicPr>
          <p:cNvPr id="15" name="Picture 14"/>
          <p:cNvPicPr>
            <a:picLocks noChangeAspect="1"/>
          </p:cNvPicPr>
          <p:nvPr/>
        </p:nvPicPr>
        <p:blipFill>
          <a:blip r:embed="rId7"/>
          <a:srcRect l="8969"/>
          <a:stretch>
            <a:fillRect/>
          </a:stretch>
        </p:blipFill>
        <p:spPr>
          <a:xfrm>
            <a:off x="6457949" y="1264076"/>
            <a:ext cx="5541824" cy="26633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Referensi</a:t>
            </a:r>
            <a:endParaRPr lang="en-US" altLang="en-GB"/>
          </a:p>
        </p:txBody>
      </p:sp>
      <p:sp>
        <p:nvSpPr>
          <p:cNvPr id="3" name="Content Placeholder 2"/>
          <p:cNvSpPr>
            <a:spLocks noGrp="1"/>
          </p:cNvSpPr>
          <p:nvPr>
            <p:ph idx="1"/>
          </p:nvPr>
        </p:nvSpPr>
        <p:spPr/>
        <p:txBody>
          <a:bodyPr/>
          <a:p>
            <a:pPr marL="457200" indent="-457200">
              <a:buAutoNum type="arabicPeriod"/>
            </a:pPr>
            <a:r>
              <a:rPr lang="en-US" altLang="en-GB" sz="1800">
                <a:hlinkClick r:id="rId1" action="ppaction://hlinkfile"/>
              </a:rPr>
              <a:t>https://graphicdesign.stackexchange.com/questions/60200/inkscape-svg-%E2%86%92-print-ready-eps-pdf-workflow</a:t>
            </a:r>
            <a:r>
              <a:rPr lang="en-US" altLang="en-GB" sz="1800"/>
              <a:t>  </a:t>
            </a:r>
            <a:endParaRPr lang="en-US" altLang="en-GB" sz="1800"/>
          </a:p>
          <a:p>
            <a:pPr marL="457200" indent="-457200">
              <a:buAutoNum type="arabicPeriod"/>
            </a:pPr>
            <a:r>
              <a:rPr lang="en-US" altLang="en-GB" sz="1800">
                <a:hlinkClick r:id="rId2"/>
              </a:rPr>
              <a:t>http://www.klaasnotfound.com/2016/06/05/creating-cmyk-prepress-pdfs-with-inkscape-and-scribus/</a:t>
            </a:r>
            <a:r>
              <a:rPr lang="en-US" altLang="en-GB" sz="1800"/>
              <a:t> </a:t>
            </a:r>
            <a:endParaRPr lang="en-US" altLang="en-GB" sz="1800"/>
          </a:p>
          <a:p>
            <a:pPr marL="457200" indent="-457200">
              <a:buAutoNum type="arabicPeriod"/>
            </a:pPr>
            <a:r>
              <a:rPr lang="en-US" altLang="en-GB" sz="1800">
                <a:hlinkClick r:id="rId3" action="ppaction://hlinkfile"/>
              </a:rPr>
              <a:t>https://logosbynick.com/designing-print-ready-business-cards-in-inkscape/</a:t>
            </a:r>
            <a:r>
              <a:rPr lang="en-US" altLang="en-GB" sz="1800"/>
              <a:t> </a:t>
            </a:r>
            <a:endParaRPr lang="en-US" altLang="en-GB" sz="1800"/>
          </a:p>
          <a:p>
            <a:pPr marL="457200" indent="-457200">
              <a:buAutoNum type="arabicPeriod"/>
            </a:pPr>
            <a:r>
              <a:rPr lang="en-US" altLang="en-GB" sz="1800">
                <a:hlinkClick r:id="rId4"/>
              </a:rPr>
              <a:t>http://wiki.inkscape.org/wiki/index.php/Color_management</a:t>
            </a:r>
            <a:r>
              <a:rPr lang="en-US" altLang="en-GB" sz="1800"/>
              <a:t> </a:t>
            </a:r>
            <a:endParaRPr lang="en-US" altLang="en-GB" sz="1800"/>
          </a:p>
          <a:p>
            <a:pPr marL="457200" indent="-457200">
              <a:buAutoNum type="arabicPeriod"/>
            </a:pPr>
            <a:r>
              <a:rPr lang="en-US" altLang="en-GB" sz="1800">
                <a:hlinkClick r:id="rId5"/>
              </a:rPr>
              <a:t>http://www.lagom.nl/lcd-test/</a:t>
            </a:r>
            <a:r>
              <a:rPr lang="en-US" altLang="en-GB" sz="1800"/>
              <a:t> </a:t>
            </a:r>
            <a:endParaRPr lang="en-US" altLang="en-GB" sz="1800"/>
          </a:p>
          <a:p>
            <a:pPr marL="457200" indent="-457200">
              <a:buAutoNum type="arabicPeriod"/>
            </a:pPr>
            <a:r>
              <a:rPr lang="en-US" altLang="en-GB" sz="1800">
                <a:hlinkClick r:id="rId6"/>
              </a:rPr>
              <a:t>http://fedoraproject.org/wiki/How_to_set_CMYK_color_on_a_design_for_printing</a:t>
            </a:r>
            <a:endParaRPr lang="en-US" altLang="en-GB" sz="1800">
              <a:hlinkClick r:id="rId6"/>
            </a:endParaRPr>
          </a:p>
          <a:p>
            <a:pPr marL="457200" indent="-457200">
              <a:buAutoNum type="arabicPeriod"/>
            </a:pPr>
            <a:r>
              <a:rPr lang="en-US" altLang="en-GB" sz="1800">
                <a:hlinkClick r:id="rId7" action="ppaction://hlinkfile"/>
              </a:rPr>
              <a:t>https://kelaskita.com/adi-cahyadi-16/kelas/inkscape-indonesia/</a:t>
            </a:r>
            <a:endParaRPr lang="en-US" altLang="en-GB" sz="1800">
              <a:hlinkClick r:id="rId7" action="ppaction://hlinkfile"/>
            </a:endParaRPr>
          </a:p>
          <a:p>
            <a:pPr marL="457200" indent="-457200">
              <a:buAutoNum type="arabicPeriod"/>
            </a:pPr>
            <a:r>
              <a:rPr lang="en-US" altLang="en-GB" sz="1800">
                <a:hlinkClick r:id="rId8" action="ppaction://hlinkfile"/>
              </a:rPr>
              <a:t>https://ismailtaufiq.wordpress.com/2014/05/25/warna-redup-hasil-cetak-file-inkscape/</a:t>
            </a:r>
            <a:endParaRPr lang="en-US" altLang="en-GB" sz="1800">
              <a:hlinkClick r:id="rId8" action="ppaction://hlinkfile"/>
            </a:endParaRPr>
          </a:p>
          <a:p>
            <a:pPr marL="457200" indent="-457200">
              <a:buAutoNum type="arabicPeriod"/>
            </a:pPr>
            <a:r>
              <a:rPr lang="en-US" altLang="en-GB" sz="1800">
                <a:hlinkClick r:id="rId9" action="ppaction://hlinkfile"/>
              </a:rPr>
              <a:t>https://poesinkje.blogspot.kr/2016/05/cara-setting-cmyk-desain-inkscape-untuk.html</a:t>
            </a:r>
            <a:r>
              <a:rPr lang="en-US" altLang="en-GB" sz="1800">
                <a:hlinkClick r:id="rId8" action="ppaction://hlinkfile"/>
              </a:rPr>
              <a:t> </a:t>
            </a:r>
            <a:endParaRPr lang="en-US" altLang="en-GB" sz="1800">
              <a:hlinkClick r:id="rId8" action="ppaction://hlinkfile"/>
            </a:endParaRPr>
          </a:p>
          <a:p>
            <a:pPr marL="457200" indent="-457200">
              <a:buAutoNum type="arabicPeriod"/>
            </a:pPr>
            <a:r>
              <a:rPr lang="en-US" altLang="en-GB" sz="1800">
                <a:hlinkClick r:id="rId10" action="ppaction://hlinkfile"/>
              </a:rPr>
              <a:t>https://graphicdesign.stackexchange.com/questions/56480/exporting-from-indesign-for-print-pdf-jpeg-or-png</a:t>
            </a:r>
            <a:r>
              <a:rPr lang="en-US" altLang="en-GB" sz="1800"/>
              <a:t> </a:t>
            </a:r>
            <a:endParaRPr lang="en-US" altLang="en-GB" sz="1800"/>
          </a:p>
          <a:p>
            <a:pPr marL="457200" indent="-457200">
              <a:buAutoNum type="arabicPeriod"/>
            </a:pPr>
            <a:r>
              <a:rPr lang="en-US" altLang="en-GB" sz="1800">
                <a:hlinkClick r:id="rId11" action="ppaction://hlinkfile"/>
              </a:rPr>
              <a:t>https://99designs.com/blog/tips/correct-file-formats-rgb-and-cmyk/</a:t>
            </a:r>
            <a:endParaRPr lang="en-US" altLang="en-GB" sz="1800">
              <a:hlinkClick r:id="rId11" action="ppaction://hlinkfile"/>
            </a:endParaRPr>
          </a:p>
          <a:p>
            <a:pPr marL="457200" indent="-457200">
              <a:buAutoNum type="arabicPeriod"/>
            </a:pPr>
            <a:r>
              <a:rPr lang="en-US" altLang="en-GB" sz="1800">
                <a:hlinkClick r:id="rId12" action="ppaction://hlinkfile"/>
              </a:rPr>
              <a:t>https://www.sumydesigns.com/2016/12/08/rgb-vs-cmyk-colors-web-vs-print/#</a:t>
            </a:r>
            <a:r>
              <a:rPr lang="en-US" altLang="en-GB" sz="1800"/>
              <a:t> </a:t>
            </a:r>
            <a:endParaRPr lang="en-US" altLang="en-GB" sz="1800"/>
          </a:p>
          <a:p>
            <a:pPr marL="457200" indent="-457200">
              <a:buAutoNum type="arabicPeriod"/>
            </a:pPr>
            <a:r>
              <a:rPr lang="en-US" altLang="en-GB" sz="1800">
                <a:hlinkClick r:id="rId13"/>
              </a:rPr>
              <a:t>http://www.fastprint.co.uk/blog/cmyk-vs-rgb-printing-what-is-the-difference-when-designing.html</a:t>
            </a:r>
            <a:endParaRPr lang="en-US" altLang="en-GB" sz="1800">
              <a:hlinkClick r:id="rId13"/>
            </a:endParaRPr>
          </a:p>
          <a:p>
            <a:endParaRPr lang="en-US" alt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Siapa saya?</a:t>
            </a:r>
            <a:endParaRPr lang="en-US" altLang="en-GB"/>
          </a:p>
        </p:txBody>
      </p:sp>
      <p:sp>
        <p:nvSpPr>
          <p:cNvPr id="3" name="Content Placeholder 2"/>
          <p:cNvSpPr>
            <a:spLocks noGrp="1"/>
          </p:cNvSpPr>
          <p:nvPr>
            <p:ph idx="1"/>
          </p:nvPr>
        </p:nvSpPr>
        <p:spPr>
          <a:xfrm>
            <a:off x="5870054" y="2775079"/>
            <a:ext cx="6033852" cy="3068986"/>
          </a:xfrm>
          <a:solidFill>
            <a:schemeClr val="bg1"/>
          </a:solidFill>
        </p:spPr>
        <p:txBody>
          <a:bodyPr/>
          <a:p>
            <a:pPr marL="0" indent="0">
              <a:buNone/>
            </a:pPr>
            <a:endParaRPr lang="en-US" altLang="en-GB"/>
          </a:p>
          <a:p>
            <a:pPr marL="0" indent="0">
              <a:lnSpc>
                <a:spcPct val="150000"/>
              </a:lnSpc>
              <a:buNone/>
            </a:pPr>
            <a:r>
              <a:rPr lang="en-US" altLang="en-GB"/>
              <a:t>       </a:t>
            </a:r>
            <a:r>
              <a:rPr lang="en-US" altLang="en-GB" sz="2800"/>
              <a:t>A. Dzul</a:t>
            </a:r>
            <a:r>
              <a:rPr lang="en-US" altLang="en-GB" sz="2800" b="1"/>
              <a:t>fikar</a:t>
            </a:r>
            <a:r>
              <a:rPr lang="en-US" altLang="en-GB" sz="2800"/>
              <a:t> Adi Putra</a:t>
            </a:r>
            <a:endParaRPr lang="en-US" altLang="en-GB" sz="2800"/>
          </a:p>
          <a:p>
            <a:pPr marL="0" indent="0">
              <a:lnSpc>
                <a:spcPct val="150000"/>
              </a:lnSpc>
              <a:buNone/>
            </a:pPr>
            <a:r>
              <a:rPr lang="en-US" altLang="en-GB"/>
              <a:t>       Baca cerpen dan koding javascript</a:t>
            </a:r>
            <a:endParaRPr lang="en-US" altLang="en-GB"/>
          </a:p>
          <a:p>
            <a:pPr marL="0" indent="0">
              <a:lnSpc>
                <a:spcPct val="150000"/>
              </a:lnSpc>
              <a:buNone/>
            </a:pPr>
            <a:r>
              <a:rPr lang="en-US" altLang="en-GB"/>
              <a:t>       Web/mobile app developer</a:t>
            </a:r>
            <a:endParaRPr lang="en-US" altLang="en-GB"/>
          </a:p>
          <a:p>
            <a:pPr marL="0" indent="0">
              <a:lnSpc>
                <a:spcPct val="150000"/>
              </a:lnSpc>
              <a:buNone/>
            </a:pPr>
            <a:r>
              <a:rPr lang="en-US" altLang="en-GB"/>
              <a:t>       </a:t>
            </a:r>
            <a:r>
              <a:rPr lang="en-US" altLang="en-GB">
                <a:hlinkClick r:id="rId1"/>
              </a:rPr>
              <a:t>http://pikarlabs.com</a:t>
            </a:r>
            <a:endParaRPr lang="en-US" altLang="en-GB"/>
          </a:p>
          <a:p>
            <a:pPr marL="0" indent="0">
              <a:lnSpc>
                <a:spcPct val="150000"/>
              </a:lnSpc>
              <a:buNone/>
            </a:pPr>
            <a:r>
              <a:rPr lang="en-US" altLang="en-GB"/>
              <a:t>       superpikar</a:t>
            </a:r>
            <a:endParaRPr lang="en-US" altLang="en-GB"/>
          </a:p>
          <a:p>
            <a:pPr marL="0" indent="0">
              <a:lnSpc>
                <a:spcPct val="150000"/>
              </a:lnSpc>
              <a:buNone/>
            </a:pPr>
            <a:r>
              <a:rPr lang="en-US" altLang="en-GB"/>
              <a:t>        </a:t>
            </a:r>
            <a:endParaRPr lang="en-US" altLang="en-GB"/>
          </a:p>
          <a:p>
            <a:pPr marL="0" indent="0">
              <a:buNone/>
            </a:pPr>
            <a:r>
              <a:rPr lang="en-US" altLang="en-GB"/>
              <a:t>	</a:t>
            </a:r>
            <a:endParaRPr lang="en-US" altLang="en-GB"/>
          </a:p>
          <a:p>
            <a:pPr marL="0" indent="0">
              <a:buNone/>
            </a:pPr>
            <a:endParaRPr lang="en-US" altLang="en-GB"/>
          </a:p>
        </p:txBody>
      </p:sp>
      <p:pic>
        <p:nvPicPr>
          <p:cNvPr id="4" name="Picture 3"/>
          <p:cNvPicPr>
            <a:picLocks noChangeAspect="1"/>
          </p:cNvPicPr>
          <p:nvPr/>
        </p:nvPicPr>
        <p:blipFill>
          <a:blip r:embed="rId2"/>
          <a:stretch>
            <a:fillRect/>
          </a:stretch>
        </p:blipFill>
        <p:spPr>
          <a:xfrm>
            <a:off x="5879577" y="3290597"/>
            <a:ext cx="477426" cy="519963"/>
          </a:xfrm>
          <a:prstGeom prst="rect">
            <a:avLst/>
          </a:prstGeom>
        </p:spPr>
      </p:pic>
      <p:pic>
        <p:nvPicPr>
          <p:cNvPr id="5" name="Picture 4"/>
          <p:cNvPicPr>
            <a:picLocks noChangeAspect="1"/>
          </p:cNvPicPr>
          <p:nvPr/>
        </p:nvPicPr>
        <p:blipFill>
          <a:blip r:embed="rId3"/>
          <a:stretch>
            <a:fillRect/>
          </a:stretch>
        </p:blipFill>
        <p:spPr>
          <a:xfrm>
            <a:off x="5931637" y="3962930"/>
            <a:ext cx="415843" cy="410764"/>
          </a:xfrm>
          <a:prstGeom prst="rect">
            <a:avLst/>
          </a:prstGeom>
        </p:spPr>
      </p:pic>
      <p:pic>
        <p:nvPicPr>
          <p:cNvPr id="6" name="Picture 5"/>
          <p:cNvPicPr>
            <a:picLocks noChangeAspect="1"/>
          </p:cNvPicPr>
          <p:nvPr/>
        </p:nvPicPr>
        <p:blipFill>
          <a:blip r:embed="rId4"/>
          <a:stretch>
            <a:fillRect/>
          </a:stretch>
        </p:blipFill>
        <p:spPr>
          <a:xfrm>
            <a:off x="5906877" y="4527969"/>
            <a:ext cx="503456" cy="344102"/>
          </a:xfrm>
          <a:prstGeom prst="rect">
            <a:avLst/>
          </a:prstGeom>
        </p:spPr>
      </p:pic>
      <p:pic>
        <p:nvPicPr>
          <p:cNvPr id="7" name="Picture 6"/>
          <p:cNvPicPr>
            <a:picLocks noChangeAspect="1"/>
          </p:cNvPicPr>
          <p:nvPr/>
        </p:nvPicPr>
        <p:blipFill>
          <a:blip r:embed="rId5"/>
          <a:stretch>
            <a:fillRect/>
          </a:stretch>
        </p:blipFill>
        <p:spPr>
          <a:xfrm>
            <a:off x="5960207" y="5038408"/>
            <a:ext cx="396529" cy="365688"/>
          </a:xfrm>
          <a:prstGeom prst="rect">
            <a:avLst/>
          </a:prstGeom>
        </p:spPr>
      </p:pic>
      <p:pic>
        <p:nvPicPr>
          <p:cNvPr id="9" name="Picture 8"/>
          <p:cNvPicPr>
            <a:picLocks noChangeAspect="1"/>
          </p:cNvPicPr>
          <p:nvPr/>
        </p:nvPicPr>
        <p:blipFill>
          <a:blip r:embed="rId6"/>
          <a:stretch>
            <a:fillRect/>
          </a:stretch>
        </p:blipFill>
        <p:spPr>
          <a:xfrm>
            <a:off x="5960207" y="5543769"/>
            <a:ext cx="465998" cy="4393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oster-itpcbusan-app"/>
          <p:cNvPicPr>
            <a:picLocks noChangeAspect="1"/>
          </p:cNvPicPr>
          <p:nvPr/>
        </p:nvPicPr>
        <p:blipFill>
          <a:blip r:embed="rId1"/>
          <a:stretch>
            <a:fillRect/>
          </a:stretch>
        </p:blipFill>
        <p:spPr>
          <a:xfrm>
            <a:off x="-2540" y="40"/>
            <a:ext cx="3129299" cy="4432697"/>
          </a:xfrm>
          <a:prstGeom prst="rect">
            <a:avLst/>
          </a:prstGeom>
          <a:ln>
            <a:solidFill>
              <a:schemeClr val="bg1">
                <a:lumMod val="85000"/>
              </a:schemeClr>
            </a:solidFill>
          </a:ln>
        </p:spPr>
      </p:pic>
      <p:pic>
        <p:nvPicPr>
          <p:cNvPr id="5" name="Picture 4" descr="poster-kajian-sidoarjo"/>
          <p:cNvPicPr>
            <a:picLocks noChangeAspect="1"/>
          </p:cNvPicPr>
          <p:nvPr/>
        </p:nvPicPr>
        <p:blipFill>
          <a:blip r:embed="rId2"/>
          <a:stretch>
            <a:fillRect/>
          </a:stretch>
        </p:blipFill>
        <p:spPr>
          <a:xfrm>
            <a:off x="3126759" y="-595"/>
            <a:ext cx="3129934" cy="4433332"/>
          </a:xfrm>
          <a:prstGeom prst="rect">
            <a:avLst/>
          </a:prstGeom>
          <a:solidFill>
            <a:schemeClr val="bg1"/>
          </a:solidFill>
          <a:ln>
            <a:solidFill>
              <a:schemeClr val="bg1">
                <a:lumMod val="85000"/>
              </a:schemeClr>
            </a:solidFill>
          </a:ln>
        </p:spPr>
      </p:pic>
      <p:pic>
        <p:nvPicPr>
          <p:cNvPr id="6" name="Picture 5" descr="poster-kajian-sumpahpemuda"/>
          <p:cNvPicPr>
            <a:picLocks noChangeAspect="1"/>
          </p:cNvPicPr>
          <p:nvPr/>
        </p:nvPicPr>
        <p:blipFill>
          <a:blip r:embed="rId3"/>
          <a:stretch>
            <a:fillRect/>
          </a:stretch>
        </p:blipFill>
        <p:spPr>
          <a:xfrm>
            <a:off x="8747308" y="40"/>
            <a:ext cx="3456260" cy="3456260"/>
          </a:xfrm>
          <a:prstGeom prst="rect">
            <a:avLst/>
          </a:prstGeom>
          <a:noFill/>
          <a:ln>
            <a:solidFill>
              <a:schemeClr val="bg1">
                <a:lumMod val="85000"/>
              </a:schemeClr>
            </a:solidFill>
          </a:ln>
        </p:spPr>
      </p:pic>
      <p:pic>
        <p:nvPicPr>
          <p:cNvPr id="7" name="Picture 6" descr="poster-puasa-arofah"/>
          <p:cNvPicPr>
            <a:picLocks noChangeAspect="1"/>
          </p:cNvPicPr>
          <p:nvPr/>
        </p:nvPicPr>
        <p:blipFill>
          <a:blip r:embed="rId4"/>
          <a:stretch>
            <a:fillRect/>
          </a:stretch>
        </p:blipFill>
        <p:spPr>
          <a:xfrm>
            <a:off x="8746673" y="3456300"/>
            <a:ext cx="3456894" cy="3456894"/>
          </a:xfrm>
          <a:prstGeom prst="rect">
            <a:avLst/>
          </a:prstGeom>
          <a:noFill/>
          <a:ln>
            <a:solidFill>
              <a:schemeClr val="bg1">
                <a:lumMod val="85000"/>
              </a:schemeClr>
            </a:solidFill>
          </a:ln>
        </p:spPr>
      </p:pic>
      <p:pic>
        <p:nvPicPr>
          <p:cNvPr id="8" name="Picture 7" descr="poster-quote-alkawthar-3"/>
          <p:cNvPicPr>
            <a:picLocks noChangeAspect="1"/>
          </p:cNvPicPr>
          <p:nvPr/>
        </p:nvPicPr>
        <p:blipFill>
          <a:blip r:embed="rId5"/>
          <a:stretch>
            <a:fillRect/>
          </a:stretch>
        </p:blipFill>
        <p:spPr>
          <a:xfrm>
            <a:off x="6271930" y="6389"/>
            <a:ext cx="2475378" cy="3449911"/>
          </a:xfrm>
          <a:prstGeom prst="rect">
            <a:avLst/>
          </a:prstGeom>
          <a:noFill/>
          <a:ln>
            <a:solidFill>
              <a:schemeClr val="bg1">
                <a:lumMod val="85000"/>
              </a:schemeClr>
            </a:solidFill>
          </a:ln>
        </p:spPr>
      </p:pic>
      <p:pic>
        <p:nvPicPr>
          <p:cNvPr id="9" name="Picture 8" descr="poster-quote-alkawthar-2"/>
          <p:cNvPicPr>
            <a:picLocks noChangeAspect="1"/>
          </p:cNvPicPr>
          <p:nvPr/>
        </p:nvPicPr>
        <p:blipFill>
          <a:blip r:embed="rId6"/>
          <a:stretch>
            <a:fillRect/>
          </a:stretch>
        </p:blipFill>
        <p:spPr>
          <a:xfrm>
            <a:off x="6271930" y="3456300"/>
            <a:ext cx="2465855" cy="3406739"/>
          </a:xfrm>
          <a:prstGeom prst="rect">
            <a:avLst/>
          </a:prstGeom>
          <a:noFill/>
          <a:ln>
            <a:solidFill>
              <a:schemeClr val="bg1">
                <a:lumMod val="85000"/>
              </a:schemeClr>
            </a:solidFill>
          </a:ln>
        </p:spPr>
      </p:pic>
      <p:pic>
        <p:nvPicPr>
          <p:cNvPr id="10" name="Picture 9" descr="logo-nikahane-big"/>
          <p:cNvPicPr>
            <a:picLocks noChangeAspect="1"/>
          </p:cNvPicPr>
          <p:nvPr/>
        </p:nvPicPr>
        <p:blipFill>
          <a:blip r:embed="rId7"/>
          <a:stretch>
            <a:fillRect/>
          </a:stretch>
        </p:blipFill>
        <p:spPr>
          <a:xfrm>
            <a:off x="1416406" y="4684148"/>
            <a:ext cx="3275320" cy="951043"/>
          </a:xfrm>
          <a:prstGeom prst="rect">
            <a:avLst/>
          </a:prstGeom>
        </p:spPr>
      </p:pic>
      <p:pic>
        <p:nvPicPr>
          <p:cNvPr id="11" name="Picture 10" descr="kop-surat"/>
          <p:cNvPicPr>
            <a:picLocks noChangeAspect="1"/>
          </p:cNvPicPr>
          <p:nvPr/>
        </p:nvPicPr>
        <p:blipFill>
          <a:blip r:embed="rId8"/>
          <a:stretch>
            <a:fillRect/>
          </a:stretch>
        </p:blipFill>
        <p:spPr>
          <a:xfrm>
            <a:off x="5079" y="5635191"/>
            <a:ext cx="6259233" cy="1046909"/>
          </a:xfrm>
          <a:prstGeom prst="rect">
            <a:avLst/>
          </a:prstGeom>
          <a:solidFill>
            <a:schemeClr val="bg1"/>
          </a:solidFill>
          <a:ln>
            <a:solidFill>
              <a:schemeClr val="bg1">
                <a:lumMod val="85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Review Pertemuan 2</a:t>
            </a:r>
            <a:endParaRPr lang="en-US" altLang="en-GB"/>
          </a:p>
        </p:txBody>
      </p:sp>
      <p:sp>
        <p:nvSpPr>
          <p:cNvPr id="5" name="Content Placeholder 4"/>
          <p:cNvSpPr/>
          <p:nvPr>
            <p:ph idx="1"/>
          </p:nvPr>
        </p:nvSpPr>
        <p:spPr/>
        <p:txBody>
          <a:bodyPr/>
          <a:p>
            <a:pPr marL="0" indent="0">
              <a:buNone/>
            </a:pPr>
            <a:r>
              <a:rPr lang="en-US" altLang="en-GB" sz="1600" b="1">
                <a:sym typeface="+mn-ea"/>
              </a:rPr>
              <a:t>Teori</a:t>
            </a:r>
            <a:endParaRPr lang="en-US" altLang="en-GB" sz="1600" b="1">
              <a:sym typeface="+mn-ea"/>
            </a:endParaRPr>
          </a:p>
          <a:p>
            <a:pPr marL="0" indent="0">
              <a:lnSpc>
                <a:spcPct val="100000"/>
              </a:lnSpc>
              <a:buNone/>
            </a:pPr>
            <a:r>
              <a:rPr lang="en-US" altLang="en-GB" sz="1600">
                <a:sym typeface="+mn-ea"/>
              </a:rPr>
              <a:t>Tipografi</a:t>
            </a:r>
            <a:endParaRPr lang="en-US" altLang="en-GB" sz="1600">
              <a:sym typeface="+mn-ea"/>
            </a:endParaRPr>
          </a:p>
          <a:p>
            <a:pPr marL="0" indent="0">
              <a:lnSpc>
                <a:spcPct val="100000"/>
              </a:lnSpc>
              <a:buNone/>
            </a:pPr>
            <a:r>
              <a:rPr lang="en-US" altLang="en-GB" sz="1600">
                <a:sym typeface="+mn-ea"/>
              </a:rPr>
              <a:t>Kombinasi warna</a:t>
            </a:r>
            <a:endParaRPr lang="en-US" altLang="en-GB" sz="1600">
              <a:sym typeface="+mn-ea"/>
            </a:endParaRPr>
          </a:p>
          <a:p>
            <a:pPr marL="0" indent="0">
              <a:lnSpc>
                <a:spcPct val="100000"/>
              </a:lnSpc>
              <a:buNone/>
            </a:pPr>
            <a:r>
              <a:rPr lang="en-US" altLang="en-GB" sz="1600">
                <a:sym typeface="+mn-ea"/>
              </a:rPr>
              <a:t>Layout dokumen</a:t>
            </a:r>
            <a:endParaRPr lang="en-US" altLang="en-GB" sz="1600">
              <a:sym typeface="+mn-ea"/>
            </a:endParaRPr>
          </a:p>
          <a:p>
            <a:pPr marL="0" indent="0">
              <a:buNone/>
            </a:pPr>
            <a:endParaRPr lang="en-US" altLang="en-GB" sz="1400">
              <a:sym typeface="+mn-ea"/>
            </a:endParaRPr>
          </a:p>
          <a:p>
            <a:pPr marL="0" indent="0">
              <a:buNone/>
            </a:pPr>
            <a:r>
              <a:rPr lang="en-US" altLang="en-GB" sz="1600" b="1">
                <a:sym typeface="+mn-ea"/>
              </a:rPr>
              <a:t>Praktek</a:t>
            </a:r>
            <a:endParaRPr lang="en-US" altLang="en-GB" sz="1600" b="1">
              <a:sym typeface="+mn-ea"/>
            </a:endParaRPr>
          </a:p>
          <a:p>
            <a:pPr marL="0" indent="0">
              <a:lnSpc>
                <a:spcPct val="100000"/>
              </a:lnSpc>
              <a:buNone/>
            </a:pPr>
            <a:r>
              <a:rPr lang="en-US" altLang="en-GB" sz="1600">
                <a:sym typeface="+mn-ea"/>
              </a:rPr>
              <a:t>Seleksi objek</a:t>
            </a:r>
            <a:endParaRPr lang="en-US" altLang="en-GB" sz="1600">
              <a:sym typeface="+mn-ea"/>
            </a:endParaRPr>
          </a:p>
          <a:p>
            <a:pPr marL="0" indent="0">
              <a:lnSpc>
                <a:spcPct val="100000"/>
              </a:lnSpc>
              <a:buNone/>
            </a:pPr>
            <a:r>
              <a:rPr lang="en-US" altLang="en-GB" sz="1600">
                <a:sym typeface="+mn-ea"/>
              </a:rPr>
              <a:t>Group and ungroup</a:t>
            </a:r>
            <a:endParaRPr lang="en-US" altLang="en-GB" sz="1600">
              <a:sym typeface="+mn-ea"/>
            </a:endParaRPr>
          </a:p>
          <a:p>
            <a:pPr marL="0" indent="0">
              <a:lnSpc>
                <a:spcPct val="100000"/>
              </a:lnSpc>
              <a:buNone/>
            </a:pPr>
            <a:r>
              <a:rPr lang="en-US" altLang="en-GB" sz="1600">
                <a:sym typeface="+mn-ea"/>
              </a:rPr>
              <a:t>Object position</a:t>
            </a:r>
            <a:endParaRPr lang="en-US" altLang="en-GB" sz="1600">
              <a:sym typeface="+mn-ea"/>
            </a:endParaRPr>
          </a:p>
          <a:p>
            <a:pPr marL="0" indent="0">
              <a:lnSpc>
                <a:spcPct val="100000"/>
              </a:lnSpc>
              <a:buNone/>
            </a:pPr>
            <a:r>
              <a:rPr lang="en-US" altLang="en-GB" sz="1600">
                <a:sym typeface="+mn-ea"/>
              </a:rPr>
              <a:t>Align and distributes</a:t>
            </a:r>
            <a:endParaRPr lang="en-US" altLang="en-GB" sz="1600">
              <a:sym typeface="+mn-ea"/>
            </a:endParaRPr>
          </a:p>
          <a:p>
            <a:pPr marL="0" indent="0">
              <a:lnSpc>
                <a:spcPct val="100000"/>
              </a:lnSpc>
              <a:buNone/>
            </a:pPr>
            <a:r>
              <a:rPr lang="en-US" altLang="en-GB" sz="1600">
                <a:sym typeface="+mn-ea"/>
              </a:rPr>
              <a:t>Shadow &amp; Blur</a:t>
            </a:r>
            <a:endParaRPr lang="en-US" altLang="en-GB" sz="1600">
              <a:sym typeface="+mn-ea"/>
            </a:endParaRPr>
          </a:p>
          <a:p>
            <a:pPr marL="0" indent="0">
              <a:lnSpc>
                <a:spcPct val="100000"/>
              </a:lnSpc>
              <a:buNone/>
            </a:pPr>
            <a:r>
              <a:rPr lang="en-US" altLang="en-GB" sz="1600">
                <a:sym typeface="+mn-ea"/>
              </a:rPr>
              <a:t>Clipping</a:t>
            </a:r>
            <a:endParaRPr lang="en-US" altLang="en-GB" sz="1600">
              <a:sym typeface="+mn-ea"/>
            </a:endParaRPr>
          </a:p>
          <a:p>
            <a:pPr marL="0" indent="0">
              <a:lnSpc>
                <a:spcPct val="100000"/>
              </a:lnSpc>
              <a:buNone/>
            </a:pPr>
            <a:r>
              <a:rPr lang="en-US" altLang="en-GB" sz="1600">
                <a:sym typeface="+mn-ea"/>
              </a:rPr>
              <a:t>Color gradient </a:t>
            </a:r>
            <a:endParaRPr lang="en-US" altLang="en-GB" sz="1600">
              <a:sym typeface="+mn-ea"/>
            </a:endParaRPr>
          </a:p>
          <a:p>
            <a:pPr marL="0" indent="0">
              <a:lnSpc>
                <a:spcPct val="100000"/>
              </a:lnSpc>
              <a:buNone/>
            </a:pPr>
            <a:r>
              <a:rPr lang="en-US" altLang="en-GB" sz="1600">
                <a:sym typeface="+mn-ea"/>
              </a:rPr>
              <a:t>Path</a:t>
            </a:r>
            <a:endParaRPr lang="en-US" altLang="en-GB" sz="1600">
              <a:sym typeface="+mn-ea"/>
            </a:endParaRPr>
          </a:p>
          <a:p>
            <a:pPr marL="0" indent="0">
              <a:lnSpc>
                <a:spcPct val="100000"/>
              </a:lnSpc>
              <a:buNone/>
            </a:pPr>
            <a:r>
              <a:rPr lang="en-US" altLang="en-GB" sz="1600">
                <a:sym typeface="+mn-ea"/>
              </a:rPr>
              <a:t>Object to path</a:t>
            </a:r>
            <a:endParaRPr lang="en-US" altLang="en-GB" sz="1600">
              <a:sym typeface="+mn-ea"/>
            </a:endParaRPr>
          </a:p>
          <a:p>
            <a:pPr marL="0" indent="0">
              <a:lnSpc>
                <a:spcPct val="100000"/>
              </a:lnSpc>
              <a:buNone/>
            </a:pPr>
            <a:endParaRPr lang="en-US" altLang="en-GB" sz="1600">
              <a:sym typeface="+mn-ea"/>
            </a:endParaRPr>
          </a:p>
          <a:p>
            <a:pPr marL="0" indent="0">
              <a:lnSpc>
                <a:spcPct val="100000"/>
              </a:lnSpc>
              <a:buNone/>
            </a:pPr>
            <a:r>
              <a:rPr lang="en-US" altLang="en-GB" sz="1600" b="1">
                <a:sym typeface="+mn-ea"/>
              </a:rPr>
              <a:t>Tugas</a:t>
            </a:r>
            <a:endParaRPr lang="en-US" altLang="en-GB" sz="1600" b="1">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Materi pertemuan 3</a:t>
            </a:r>
            <a:endParaRPr lang="en-US" altLang="en-GB"/>
          </a:p>
        </p:txBody>
      </p:sp>
      <p:sp>
        <p:nvSpPr>
          <p:cNvPr id="3" name="Content Placeholder 2"/>
          <p:cNvSpPr>
            <a:spLocks noGrp="1"/>
          </p:cNvSpPr>
          <p:nvPr>
            <p:ph idx="1"/>
          </p:nvPr>
        </p:nvSpPr>
        <p:spPr/>
        <p:txBody>
          <a:bodyPr/>
          <a:p>
            <a:pPr marL="0" indent="0">
              <a:buNone/>
            </a:pPr>
            <a:r>
              <a:rPr lang="en-US" altLang="en-GB" b="1"/>
              <a:t>Teori</a:t>
            </a:r>
            <a:endParaRPr lang="en-US" altLang="en-GB" b="1"/>
          </a:p>
          <a:p>
            <a:r>
              <a:rPr lang="en-US" altLang="en-GB" sz="1800"/>
              <a:t>Kalibrasi Monitor</a:t>
            </a:r>
            <a:endParaRPr lang="en-US" altLang="en-GB" sz="1800"/>
          </a:p>
          <a:p>
            <a:r>
              <a:rPr lang="en-US" altLang="en-GB" sz="1800"/>
              <a:t>Inkscape untuk percetakan</a:t>
            </a:r>
            <a:endParaRPr lang="en-US" altLang="en-GB" sz="1800"/>
          </a:p>
          <a:p>
            <a:endParaRPr lang="en-US" altLang="en-GB"/>
          </a:p>
          <a:p>
            <a:pPr marL="0" indent="0">
              <a:buNone/>
            </a:pPr>
            <a:r>
              <a:rPr lang="en-US" altLang="en-GB" b="1"/>
              <a:t>Praktek</a:t>
            </a:r>
            <a:endParaRPr lang="en-US" altLang="en-GB" b="1"/>
          </a:p>
          <a:p>
            <a:r>
              <a:rPr lang="en-US" altLang="en-GB" sz="1800">
                <a:sym typeface="+mn-ea"/>
              </a:rPr>
              <a:t>Path</a:t>
            </a:r>
            <a:endParaRPr lang="en-US" altLang="en-GB" sz="1800">
              <a:sym typeface="+mn-ea"/>
            </a:endParaRPr>
          </a:p>
          <a:p>
            <a:r>
              <a:rPr lang="en-US" altLang="en-GB" sz="1800">
                <a:sym typeface="+mn-ea"/>
              </a:rPr>
              <a:t>Object to path</a:t>
            </a:r>
            <a:endParaRPr lang="en-US" altLang="en-GB" sz="1800">
              <a:sym typeface="+mn-ea"/>
            </a:endParaRPr>
          </a:p>
          <a:p>
            <a:r>
              <a:rPr lang="en-US" altLang="en-GB" sz="1800">
                <a:sym typeface="+mn-ea"/>
              </a:rPr>
              <a:t>Tracing bitmap</a:t>
            </a:r>
            <a:endParaRPr lang="en-US" altLang="en-GB" sz="1800"/>
          </a:p>
          <a:p>
            <a:r>
              <a:rPr lang="en-US" altLang="en-GB" sz="1800">
                <a:sym typeface="+mn-ea"/>
              </a:rPr>
              <a:t>Text follow path</a:t>
            </a:r>
            <a:endParaRPr lang="en-US" altLang="en-GB" sz="1800">
              <a:sym typeface="+mn-ea"/>
            </a:endParaRPr>
          </a:p>
          <a:p>
            <a:r>
              <a:rPr lang="en-US" altLang="en-GB" sz="1800"/>
              <a:t>Duplicate, clone, copy/paste?</a:t>
            </a:r>
            <a:endParaRPr lang="en-US" altLang="en-GB" sz="1800"/>
          </a:p>
          <a:p>
            <a:r>
              <a:rPr lang="en-US" altLang="en-GB" sz="1800"/>
              <a:t>Mengulang pola/objek</a:t>
            </a:r>
            <a:endParaRPr lang="en-US" altLang="en-GB" sz="1800"/>
          </a:p>
          <a:p>
            <a:r>
              <a:rPr lang="en-US" altLang="en-GB" sz="1800"/>
              <a:t>Setting brosur lipat 3</a:t>
            </a:r>
            <a:endParaRPr lang="en-US" altLang="en-GB" sz="1800"/>
          </a:p>
          <a:p>
            <a:endParaRPr lang="en-US" altLang="en-GB" sz="1800"/>
          </a:p>
          <a:p>
            <a:pPr marL="0" indent="0">
              <a:buNone/>
            </a:pPr>
            <a:r>
              <a:rPr lang="en-US" altLang="en-GB" b="1"/>
              <a:t>Tugas</a:t>
            </a:r>
            <a:endParaRPr lang="en-US" altLang="en-GB"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background"/>
          <p:cNvPicPr>
            <a:picLocks noChangeAspect="1"/>
          </p:cNvPicPr>
          <p:nvPr/>
        </p:nvPicPr>
        <p:blipFill>
          <a:blip r:embed="rId1"/>
          <a:srcRect b="15596"/>
          <a:stretch>
            <a:fillRect/>
          </a:stretch>
        </p:blipFill>
        <p:spPr>
          <a:xfrm>
            <a:off x="-12698" y="-18371"/>
            <a:ext cx="12211821" cy="6871887"/>
          </a:xfrm>
          <a:prstGeom prst="rect">
            <a:avLst/>
          </a:prstGeom>
        </p:spPr>
      </p:pic>
      <p:sp>
        <p:nvSpPr>
          <p:cNvPr id="5" name="Title 3"/>
          <p:cNvSpPr>
            <a:spLocks noGrp="1"/>
          </p:cNvSpPr>
          <p:nvPr/>
        </p:nvSpPr>
        <p:spPr>
          <a:xfrm>
            <a:off x="3668943" y="2244323"/>
            <a:ext cx="9305363" cy="1607504"/>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l"/>
            <a:r>
              <a:rPr lang="en-US" altLang="en-GB" sz="6600" b="1">
                <a:solidFill>
                  <a:schemeClr val="bg1"/>
                </a:solidFill>
              </a:rPr>
              <a:t>Teori</a:t>
            </a:r>
            <a:endParaRPr lang="en-US" altLang="en-GB" sz="6600" b="1">
              <a:solidFill>
                <a:schemeClr val="bg1"/>
              </a:solidFill>
            </a:endParaRPr>
          </a:p>
          <a:p>
            <a:pPr algn="l"/>
            <a:r>
              <a:rPr lang="en-US" altLang="en-GB" sz="3200" b="1">
                <a:solidFill>
                  <a:schemeClr val="bg1"/>
                </a:solidFill>
              </a:rPr>
              <a:t>Beberapa teori dasar desain</a:t>
            </a:r>
            <a:endParaRPr lang="en-US" altLang="en-GB" sz="32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Kalibrasi Monitor</a:t>
            </a:r>
            <a:endParaRPr lang="en-US"/>
          </a:p>
        </p:txBody>
      </p:sp>
      <p:sp>
        <p:nvSpPr>
          <p:cNvPr id="3" name="Content Placeholder 2"/>
          <p:cNvSpPr>
            <a:spLocks noGrp="1"/>
          </p:cNvSpPr>
          <p:nvPr>
            <p:ph idx="1"/>
          </p:nvPr>
        </p:nvSpPr>
        <p:spPr/>
        <p:txBody>
          <a:bodyPr/>
          <a:p>
            <a:r>
              <a:rPr lang="en-US"/>
              <a:t>Web “Lagom LCD monitor test” merupakan sumber penting untuk mengkalibrasi monitor anda secara manual. Prosesnya tidak sepresisi menggunakan colorimeter, namun masih dapat diterima. </a:t>
            </a:r>
            <a:r>
              <a:rPr lang="en-US" baseline="30000">
                <a:sym typeface="+mn-ea"/>
              </a:rPr>
              <a:t>[5]</a:t>
            </a:r>
            <a:r>
              <a:rPr lang="en-US"/>
              <a:t>.</a:t>
            </a:r>
            <a:endParaRPr lang="en-US"/>
          </a:p>
          <a:p>
            <a:r>
              <a:rPr lang="en-US"/>
              <a:t>visit : </a:t>
            </a:r>
            <a:r>
              <a:rPr lang="en-US" altLang="en-GB">
                <a:sym typeface="+mn-ea"/>
                <a:hlinkClick r:id="rId1"/>
              </a:rPr>
              <a:t>http://www.lagom.nl/lcd-test/</a:t>
            </a:r>
            <a:r>
              <a:rPr lang="en-US" altLang="en-GB">
                <a:sym typeface="+mn-ea"/>
              </a:rPr>
              <a:t> </a:t>
            </a:r>
            <a:endParaRPr lang="en-US"/>
          </a:p>
        </p:txBody>
      </p:sp>
      <p:pic>
        <p:nvPicPr>
          <p:cNvPr id="4" name="Picture 3"/>
          <p:cNvPicPr>
            <a:picLocks noChangeAspect="1"/>
          </p:cNvPicPr>
          <p:nvPr/>
        </p:nvPicPr>
        <p:blipFill>
          <a:blip r:embed="rId2"/>
          <a:stretch>
            <a:fillRect/>
          </a:stretch>
        </p:blipFill>
        <p:spPr>
          <a:xfrm>
            <a:off x="751692" y="2837931"/>
            <a:ext cx="5231370" cy="3779411"/>
          </a:xfrm>
          <a:prstGeom prst="rect">
            <a:avLst/>
          </a:prstGeom>
        </p:spPr>
      </p:pic>
      <p:pic>
        <p:nvPicPr>
          <p:cNvPr id="5" name="Picture 4"/>
          <p:cNvPicPr>
            <a:picLocks noChangeAspect="1"/>
          </p:cNvPicPr>
          <p:nvPr/>
        </p:nvPicPr>
        <p:blipFill>
          <a:blip r:embed="rId3"/>
          <a:stretch>
            <a:fillRect/>
          </a:stretch>
        </p:blipFill>
        <p:spPr>
          <a:xfrm>
            <a:off x="6593812" y="2837931"/>
            <a:ext cx="4814892" cy="3778776"/>
          </a:xfrm>
          <a:prstGeom prst="rect">
            <a:avLst/>
          </a:prstGeom>
        </p:spPr>
      </p:pic>
      <p:sp>
        <p:nvSpPr>
          <p:cNvPr id="6" name="Text Box 5"/>
          <p:cNvSpPr txBox="1"/>
          <p:nvPr/>
        </p:nvSpPr>
        <p:spPr>
          <a:xfrm>
            <a:off x="2486171" y="2531287"/>
            <a:ext cx="1102995" cy="306705"/>
          </a:xfrm>
          <a:prstGeom prst="rect">
            <a:avLst/>
          </a:prstGeom>
          <a:noFill/>
        </p:spPr>
        <p:txBody>
          <a:bodyPr wrap="none" rtlCol="0">
            <a:spAutoFit/>
          </a:bodyPr>
          <a:p>
            <a:r>
              <a:rPr lang="en-US" altLang="en-GB" sz="1400"/>
              <a:t>test kontras</a:t>
            </a:r>
            <a:endParaRPr lang="en-US" altLang="en-GB" sz="1400"/>
          </a:p>
        </p:txBody>
      </p:sp>
      <p:sp>
        <p:nvSpPr>
          <p:cNvPr id="7" name="Text Box 6"/>
          <p:cNvSpPr txBox="1"/>
          <p:nvPr/>
        </p:nvSpPr>
        <p:spPr>
          <a:xfrm>
            <a:off x="7934033" y="2531287"/>
            <a:ext cx="1903730" cy="306705"/>
          </a:xfrm>
          <a:prstGeom prst="rect">
            <a:avLst/>
          </a:prstGeom>
          <a:noFill/>
        </p:spPr>
        <p:txBody>
          <a:bodyPr wrap="none" rtlCol="0">
            <a:spAutoFit/>
          </a:bodyPr>
          <a:p>
            <a:r>
              <a:rPr lang="en-US" altLang="en-GB" sz="1400"/>
              <a:t>test level warna hitam</a:t>
            </a:r>
            <a:endParaRPr lang="en-US" altLang="en-GB" sz="140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6895</Words>
  <Application>WPS Presentation</Application>
  <PresentationFormat>Widescreen</PresentationFormat>
  <Paragraphs>314</Paragraphs>
  <Slides>34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Arial</vt:lpstr>
      <vt:lpstr>SimSun</vt:lpstr>
      <vt:lpstr>Wingdings</vt:lpstr>
      <vt:lpstr>Microsoft YaHei</vt:lpstr>
      <vt:lpstr/>
      <vt:lpstr>Arial Unicode MS</vt:lpstr>
      <vt:lpstr>Calibri</vt:lpstr>
      <vt:lpstr>Kelson Sans</vt:lpstr>
      <vt:lpstr>Default Design</vt:lpstr>
      <vt:lpstr>Workshop #3 Inkscape 2017</vt:lpstr>
      <vt:lpstr>PowerPoint 演示文稿</vt:lpstr>
      <vt:lpstr>Apakah Laptop + Mouse  sudah ada?  Inkscape sudah terinstal?</vt:lpstr>
      <vt:lpstr>Siapa saya?</vt:lpstr>
      <vt:lpstr>PowerPoint 演示文稿</vt:lpstr>
      <vt:lpstr>Review Pertemuan 2</vt:lpstr>
      <vt:lpstr>Materi pertemuan 3</vt:lpstr>
      <vt:lpstr>PowerPoint 演示文稿</vt:lpstr>
      <vt:lpstr>Kalibrasi Monitor</vt:lpstr>
      <vt:lpstr>RGB vs CMYK</vt:lpstr>
      <vt:lpstr>RGB vs CMYK</vt:lpstr>
      <vt:lpstr>Inkscape untuk percetakan</vt:lpstr>
      <vt:lpstr>Inkscape untuk percetakan, dari pelaku industri</vt:lpstr>
      <vt:lpstr>PowerPoint 演示文稿</vt:lpstr>
      <vt:lpstr>Path</vt:lpstr>
      <vt:lpstr>Modifikasi Path</vt:lpstr>
      <vt:lpstr>Modifikasi Path, buat kurva</vt:lpstr>
      <vt:lpstr>Object to Path</vt:lpstr>
      <vt:lpstr>Object to Path - contoh</vt:lpstr>
      <vt:lpstr>Text Follow Path</vt:lpstr>
      <vt:lpstr>Tracing Bitmap</vt:lpstr>
      <vt:lpstr>Tracing Bitmap - contoh</vt:lpstr>
      <vt:lpstr>Duplicate, clone, copy/paste?</vt:lpstr>
      <vt:lpstr>Mengulang pola/objek</vt:lpstr>
      <vt:lpstr>Setting brosur lipat 3</vt:lpstr>
      <vt:lpstr>PowerPoint 演示文稿</vt:lpstr>
      <vt:lpstr>Tugas!</vt:lpstr>
      <vt:lpstr>Contoh Tugas : Mobile App Design</vt:lpstr>
      <vt:lpstr>Contoh Tugas : Cartoon design</vt:lpstr>
      <vt:lpstr>Contoh Tugas : Brosur lipat 3</vt:lpstr>
      <vt:lpstr>Contoh Tugas : Ikon bebas</vt:lpstr>
      <vt:lpstr>Contoh Tugas : Manual Tracing</vt:lpstr>
      <vt:lpstr>Contoh Tugas : Logo proposal (minimal 3 logo)</vt:lpstr>
      <vt:lpstr>Referensi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Inkscape 2017</dc:title>
  <dc:creator>superpikar</dc:creator>
  <cp:lastModifiedBy>superpikar</cp:lastModifiedBy>
  <cp:revision>197</cp:revision>
  <dcterms:created xsi:type="dcterms:W3CDTF">2017-11-11T10:54:00Z</dcterms:created>
  <dcterms:modified xsi:type="dcterms:W3CDTF">2017-12-03T03:50:58Z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2057-10.2.0.5978</vt:lpwstr>
  </property>
</Properties>
</file>